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Arimo" panose="020B0604020202020204" charset="0"/>
      <p:regular r:id="rId19"/>
    </p:embeddedFont>
    <p:embeddedFont>
      <p:font typeface="Arimo Bold" panose="020B0604020202020204" charset="0"/>
      <p:regular r:id="rId20"/>
    </p:embeddedFont>
    <p:embeddedFont>
      <p:font typeface="Calibri" panose="020F0502020204030204" pitchFamily="34" charset="0"/>
      <p:regular r:id="rId21"/>
      <p:bold r:id="rId22"/>
      <p:italic r:id="rId23"/>
      <p:boldItalic r:id="rId24"/>
    </p:embeddedFont>
    <p:embeddedFont>
      <p:font typeface="IBM Plex Sans" panose="020B0604020202020204" charset="0"/>
      <p:regular r:id="rId25"/>
    </p:embeddedFont>
    <p:embeddedFont>
      <p:font typeface="IBM Plex Sans Bold" panose="020B0604020202020204" charset="0"/>
      <p:regular r:id="rId26"/>
    </p:embeddedFont>
    <p:embeddedFont>
      <p:font typeface="IBM Plex Sans Condensed" panose="020B0604020202020204" charset="-18"/>
      <p:regular r:id="rId27"/>
    </p:embeddedFont>
    <p:embeddedFont>
      <p:font typeface="IBM Plex Sans Italics" panose="020B0604020202020204" charset="0"/>
      <p:regular r:id="rId28"/>
    </p:embeddedFont>
    <p:embeddedFont>
      <p:font typeface="Lora" panose="020B0604020202020204" charset="-18"/>
      <p:regular r:id="rId29"/>
    </p:embeddedFont>
    <p:embeddedFont>
      <p:font typeface="Lora Bold" panose="020B0604020202020204" charset="-18"/>
      <p:regular r:id="rId30"/>
    </p:embeddedFont>
    <p:embeddedFont>
      <p:font typeface="Montserrat" panose="020B0604020202020204" charset="-18"/>
      <p:regular r:id="rId31"/>
    </p:embeddedFont>
    <p:embeddedFont>
      <p:font typeface="Now" panose="020B0604020202020204" charset="-18"/>
      <p:regular r:id="rId32"/>
    </p:embeddedFont>
    <p:embeddedFont>
      <p:font typeface="Now Bold" panose="020B0604020202020204" charset="-18"/>
      <p:regular r:id="rId33"/>
    </p:embeddedFont>
    <p:embeddedFont>
      <p:font typeface="Open Sans" panose="020B0604020202020204" charset="0"/>
      <p:regular r:id="rId34"/>
    </p:embeddedFont>
    <p:embeddedFont>
      <p:font typeface="Ovo"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75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9" Type="http://schemas.openxmlformats.org/officeDocument/2006/relationships/tableStyles" Target="tableStyles.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2.svg"/><Relationship Id="rId4" Type="http://schemas.openxmlformats.org/officeDocument/2006/relationships/image" Target="../media/image6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image" Target="../media/image23.svg"/><Relationship Id="rId26" Type="http://schemas.openxmlformats.org/officeDocument/2006/relationships/image" Target="../media/image31.svg"/><Relationship Id="rId39" Type="http://schemas.openxmlformats.org/officeDocument/2006/relationships/image" Target="../media/image44.png"/><Relationship Id="rId21" Type="http://schemas.openxmlformats.org/officeDocument/2006/relationships/image" Target="../media/image26.png"/><Relationship Id="rId34" Type="http://schemas.openxmlformats.org/officeDocument/2006/relationships/image" Target="../media/image39.svg"/><Relationship Id="rId42" Type="http://schemas.openxmlformats.org/officeDocument/2006/relationships/image" Target="../media/image47.svg"/><Relationship Id="rId47" Type="http://schemas.openxmlformats.org/officeDocument/2006/relationships/image" Target="../media/image52.png"/><Relationship Id="rId50" Type="http://schemas.openxmlformats.org/officeDocument/2006/relationships/image" Target="../media/image55.svg"/><Relationship Id="rId7" Type="http://schemas.openxmlformats.org/officeDocument/2006/relationships/image" Target="../media/image12.png"/><Relationship Id="rId2" Type="http://schemas.openxmlformats.org/officeDocument/2006/relationships/image" Target="../media/image7.png"/><Relationship Id="rId16" Type="http://schemas.openxmlformats.org/officeDocument/2006/relationships/image" Target="../media/image21.svg"/><Relationship Id="rId29" Type="http://schemas.openxmlformats.org/officeDocument/2006/relationships/image" Target="../media/image34.png"/><Relationship Id="rId11" Type="http://schemas.openxmlformats.org/officeDocument/2006/relationships/image" Target="../media/image16.png"/><Relationship Id="rId24" Type="http://schemas.openxmlformats.org/officeDocument/2006/relationships/image" Target="../media/image29.svg"/><Relationship Id="rId32" Type="http://schemas.openxmlformats.org/officeDocument/2006/relationships/image" Target="../media/image37.svg"/><Relationship Id="rId37" Type="http://schemas.openxmlformats.org/officeDocument/2006/relationships/image" Target="../media/image42.png"/><Relationship Id="rId40" Type="http://schemas.openxmlformats.org/officeDocument/2006/relationships/image" Target="../media/image45.svg"/><Relationship Id="rId45" Type="http://schemas.openxmlformats.org/officeDocument/2006/relationships/image" Target="../media/image50.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svg"/><Relationship Id="rId36" Type="http://schemas.openxmlformats.org/officeDocument/2006/relationships/image" Target="../media/image41.svg"/><Relationship Id="rId49" Type="http://schemas.openxmlformats.org/officeDocument/2006/relationships/image" Target="../media/image54.png"/><Relationship Id="rId10" Type="http://schemas.openxmlformats.org/officeDocument/2006/relationships/image" Target="../media/image15.svg"/><Relationship Id="rId19" Type="http://schemas.openxmlformats.org/officeDocument/2006/relationships/image" Target="../media/image24.png"/><Relationship Id="rId31" Type="http://schemas.openxmlformats.org/officeDocument/2006/relationships/image" Target="../media/image36.png"/><Relationship Id="rId44" Type="http://schemas.openxmlformats.org/officeDocument/2006/relationships/image" Target="../media/image49.svg"/><Relationship Id="rId52" Type="http://schemas.openxmlformats.org/officeDocument/2006/relationships/image" Target="../media/image57.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 Id="rId22" Type="http://schemas.openxmlformats.org/officeDocument/2006/relationships/image" Target="../media/image27.svg"/><Relationship Id="rId27" Type="http://schemas.openxmlformats.org/officeDocument/2006/relationships/image" Target="../media/image32.png"/><Relationship Id="rId30" Type="http://schemas.openxmlformats.org/officeDocument/2006/relationships/image" Target="../media/image35.svg"/><Relationship Id="rId35" Type="http://schemas.openxmlformats.org/officeDocument/2006/relationships/image" Target="../media/image40.png"/><Relationship Id="rId43" Type="http://schemas.openxmlformats.org/officeDocument/2006/relationships/image" Target="../media/image48.png"/><Relationship Id="rId48" Type="http://schemas.openxmlformats.org/officeDocument/2006/relationships/image" Target="../media/image53.svg"/><Relationship Id="rId8" Type="http://schemas.openxmlformats.org/officeDocument/2006/relationships/image" Target="../media/image13.svg"/><Relationship Id="rId51" Type="http://schemas.openxmlformats.org/officeDocument/2006/relationships/image" Target="../media/image56.png"/><Relationship Id="rId3" Type="http://schemas.openxmlformats.org/officeDocument/2006/relationships/image" Target="../media/image8.png"/><Relationship Id="rId12" Type="http://schemas.openxmlformats.org/officeDocument/2006/relationships/image" Target="../media/image17.sv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png"/><Relationship Id="rId38" Type="http://schemas.openxmlformats.org/officeDocument/2006/relationships/image" Target="../media/image43.svg"/><Relationship Id="rId46" Type="http://schemas.openxmlformats.org/officeDocument/2006/relationships/image" Target="../media/image51.svg"/><Relationship Id="rId20" Type="http://schemas.openxmlformats.org/officeDocument/2006/relationships/image" Target="../media/image25.svg"/><Relationship Id="rId41"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1876773" y="-442026"/>
            <a:ext cx="7172744" cy="10661566"/>
            <a:chOff x="0" y="0"/>
            <a:chExt cx="3175000" cy="4719320"/>
          </a:xfrm>
        </p:grpSpPr>
        <p:sp>
          <p:nvSpPr>
            <p:cNvPr id="3" name="Freeform 3"/>
            <p:cNvSpPr/>
            <p:nvPr/>
          </p:nvSpPr>
          <p:spPr>
            <a:xfrm>
              <a:off x="20320" y="21590"/>
              <a:ext cx="3154680" cy="4697730"/>
            </a:xfrm>
            <a:custGeom>
              <a:avLst/>
              <a:gdLst/>
              <a:ahLst/>
              <a:cxnLst/>
              <a:rect l="l" t="t" r="r" b="b"/>
              <a:pathLst>
                <a:path w="3154680" h="4697730">
                  <a:moveTo>
                    <a:pt x="3154680" y="4697730"/>
                  </a:moveTo>
                  <a:lnTo>
                    <a:pt x="215900" y="4697730"/>
                  </a:lnTo>
                  <a:cubicBezTo>
                    <a:pt x="215900" y="4697730"/>
                    <a:pt x="215900" y="4654550"/>
                    <a:pt x="194310" y="4611370"/>
                  </a:cubicBezTo>
                  <a:cubicBezTo>
                    <a:pt x="172720" y="4568190"/>
                    <a:pt x="172720" y="4461510"/>
                    <a:pt x="172720" y="4418330"/>
                  </a:cubicBezTo>
                  <a:cubicBezTo>
                    <a:pt x="172720" y="4375150"/>
                    <a:pt x="86360" y="4246880"/>
                    <a:pt x="86360" y="4246880"/>
                  </a:cubicBezTo>
                  <a:cubicBezTo>
                    <a:pt x="0" y="4118610"/>
                    <a:pt x="21590" y="3967480"/>
                    <a:pt x="21590" y="3925570"/>
                  </a:cubicBezTo>
                  <a:cubicBezTo>
                    <a:pt x="21590" y="3882390"/>
                    <a:pt x="43180" y="3818890"/>
                    <a:pt x="86360" y="3754120"/>
                  </a:cubicBezTo>
                  <a:cubicBezTo>
                    <a:pt x="129540" y="3689350"/>
                    <a:pt x="129540" y="3517900"/>
                    <a:pt x="129540" y="3517900"/>
                  </a:cubicBezTo>
                  <a:lnTo>
                    <a:pt x="129540" y="3389630"/>
                  </a:lnTo>
                  <a:lnTo>
                    <a:pt x="129540" y="3261360"/>
                  </a:lnTo>
                  <a:lnTo>
                    <a:pt x="172720" y="3133090"/>
                  </a:lnTo>
                  <a:lnTo>
                    <a:pt x="151130" y="3004820"/>
                  </a:lnTo>
                  <a:cubicBezTo>
                    <a:pt x="151130" y="3004820"/>
                    <a:pt x="129540" y="2918460"/>
                    <a:pt x="151130" y="2876550"/>
                  </a:cubicBezTo>
                  <a:cubicBezTo>
                    <a:pt x="172720" y="2833370"/>
                    <a:pt x="151130" y="2854960"/>
                    <a:pt x="151130" y="2833370"/>
                  </a:cubicBezTo>
                  <a:cubicBezTo>
                    <a:pt x="151130" y="2811780"/>
                    <a:pt x="151130" y="2768600"/>
                    <a:pt x="151130" y="2768600"/>
                  </a:cubicBezTo>
                  <a:lnTo>
                    <a:pt x="151130" y="2531110"/>
                  </a:lnTo>
                  <a:lnTo>
                    <a:pt x="237490" y="2316480"/>
                  </a:lnTo>
                  <a:lnTo>
                    <a:pt x="259080" y="1995170"/>
                  </a:lnTo>
                  <a:lnTo>
                    <a:pt x="302260" y="1737360"/>
                  </a:lnTo>
                  <a:cubicBezTo>
                    <a:pt x="302260" y="1737360"/>
                    <a:pt x="302260" y="1416050"/>
                    <a:pt x="302260" y="1394460"/>
                  </a:cubicBezTo>
                  <a:cubicBezTo>
                    <a:pt x="302260" y="1372870"/>
                    <a:pt x="302260" y="1223010"/>
                    <a:pt x="280670" y="1179830"/>
                  </a:cubicBezTo>
                  <a:cubicBezTo>
                    <a:pt x="259080" y="1136650"/>
                    <a:pt x="387350" y="793750"/>
                    <a:pt x="387350" y="793750"/>
                  </a:cubicBezTo>
                  <a:lnTo>
                    <a:pt x="452120" y="557530"/>
                  </a:lnTo>
                  <a:cubicBezTo>
                    <a:pt x="452120" y="557530"/>
                    <a:pt x="452120" y="257810"/>
                    <a:pt x="473710" y="193040"/>
                  </a:cubicBezTo>
                  <a:cubicBezTo>
                    <a:pt x="495300" y="128270"/>
                    <a:pt x="560070" y="86360"/>
                    <a:pt x="560070" y="86360"/>
                  </a:cubicBezTo>
                  <a:cubicBezTo>
                    <a:pt x="560070" y="86360"/>
                    <a:pt x="624840" y="64770"/>
                    <a:pt x="624840" y="64770"/>
                  </a:cubicBezTo>
                  <a:cubicBezTo>
                    <a:pt x="668020" y="21590"/>
                    <a:pt x="731520" y="21590"/>
                    <a:pt x="731520" y="21590"/>
                  </a:cubicBezTo>
                  <a:cubicBezTo>
                    <a:pt x="731520" y="21590"/>
                    <a:pt x="881380" y="0"/>
                    <a:pt x="924560" y="21590"/>
                  </a:cubicBezTo>
                  <a:cubicBezTo>
                    <a:pt x="967740" y="43180"/>
                    <a:pt x="1139190" y="43180"/>
                    <a:pt x="1139190" y="43180"/>
                  </a:cubicBezTo>
                  <a:cubicBezTo>
                    <a:pt x="1203960" y="0"/>
                    <a:pt x="1332230" y="64770"/>
                    <a:pt x="1332230" y="64770"/>
                  </a:cubicBezTo>
                  <a:lnTo>
                    <a:pt x="1525270" y="86360"/>
                  </a:lnTo>
                  <a:cubicBezTo>
                    <a:pt x="1611630" y="43180"/>
                    <a:pt x="1718310" y="64770"/>
                    <a:pt x="1718310" y="64770"/>
                  </a:cubicBezTo>
                  <a:cubicBezTo>
                    <a:pt x="1718310" y="64770"/>
                    <a:pt x="1824990" y="64770"/>
                    <a:pt x="1868170" y="86360"/>
                  </a:cubicBezTo>
                  <a:cubicBezTo>
                    <a:pt x="1911350" y="107950"/>
                    <a:pt x="1996440" y="86360"/>
                    <a:pt x="1996440" y="86360"/>
                  </a:cubicBezTo>
                  <a:lnTo>
                    <a:pt x="2039620" y="107950"/>
                  </a:lnTo>
                  <a:cubicBezTo>
                    <a:pt x="2082800" y="86360"/>
                    <a:pt x="2125980" y="107950"/>
                    <a:pt x="2125980" y="107950"/>
                  </a:cubicBezTo>
                  <a:cubicBezTo>
                    <a:pt x="2169160" y="151130"/>
                    <a:pt x="2319020" y="151130"/>
                    <a:pt x="2319020" y="151130"/>
                  </a:cubicBezTo>
                  <a:lnTo>
                    <a:pt x="2447290" y="172720"/>
                  </a:lnTo>
                  <a:cubicBezTo>
                    <a:pt x="2490470" y="194310"/>
                    <a:pt x="2597150" y="172720"/>
                    <a:pt x="2597150" y="172720"/>
                  </a:cubicBezTo>
                  <a:cubicBezTo>
                    <a:pt x="2597150" y="172720"/>
                    <a:pt x="2768600" y="129540"/>
                    <a:pt x="2854960" y="129540"/>
                  </a:cubicBezTo>
                  <a:cubicBezTo>
                    <a:pt x="2941320" y="129540"/>
                    <a:pt x="3154680" y="172720"/>
                    <a:pt x="3154680" y="172720"/>
                  </a:cubicBezTo>
                  <a:lnTo>
                    <a:pt x="3154680" y="4697730"/>
                  </a:lnTo>
                  <a:close/>
                </a:path>
              </a:pathLst>
            </a:custGeom>
            <a:blipFill>
              <a:blip r:embed="rId2">
                <a:alphaModFix amt="73000"/>
              </a:blip>
              <a:stretch>
                <a:fillRect l="-83630" r="-83630"/>
              </a:stretch>
            </a:blipFill>
          </p:spPr>
        </p:sp>
        <p:sp>
          <p:nvSpPr>
            <p:cNvPr id="4" name="Freeform 4"/>
            <p:cNvSpPr/>
            <p:nvPr/>
          </p:nvSpPr>
          <p:spPr>
            <a:xfrm>
              <a:off x="0" y="0"/>
              <a:ext cx="3175000" cy="4719320"/>
            </a:xfrm>
            <a:custGeom>
              <a:avLst/>
              <a:gdLst/>
              <a:ahLst/>
              <a:cxnLst/>
              <a:rect l="l" t="t" r="r" b="b"/>
              <a:pathLst>
                <a:path w="3175000" h="4719320">
                  <a:moveTo>
                    <a:pt x="3175000" y="4719320"/>
                  </a:moveTo>
                  <a:lnTo>
                    <a:pt x="0" y="4719320"/>
                  </a:lnTo>
                  <a:lnTo>
                    <a:pt x="0" y="0"/>
                  </a:lnTo>
                  <a:lnTo>
                    <a:pt x="3175000" y="0"/>
                  </a:lnTo>
                  <a:lnTo>
                    <a:pt x="3175000" y="4719320"/>
                  </a:lnTo>
                  <a:close/>
                </a:path>
              </a:pathLst>
            </a:custGeom>
            <a:blipFill>
              <a:blip r:embed="rId3">
                <a:alphaModFix amt="73000"/>
              </a:blip>
              <a:stretch>
                <a:fillRect l="-4322" t="-3535" r="-518"/>
              </a:stretch>
            </a:blipFill>
          </p:spPr>
        </p:sp>
      </p:grpSp>
      <p:grpSp>
        <p:nvGrpSpPr>
          <p:cNvPr id="5" name="Group 5"/>
          <p:cNvGrpSpPr>
            <a:grpSpLocks noChangeAspect="1"/>
          </p:cNvGrpSpPr>
          <p:nvPr/>
        </p:nvGrpSpPr>
        <p:grpSpPr>
          <a:xfrm>
            <a:off x="0" y="0"/>
            <a:ext cx="5858832" cy="10661566"/>
            <a:chOff x="0" y="0"/>
            <a:chExt cx="2959100" cy="5384800"/>
          </a:xfrm>
        </p:grpSpPr>
        <p:sp>
          <p:nvSpPr>
            <p:cNvPr id="6" name="Freeform 6"/>
            <p:cNvSpPr/>
            <p:nvPr/>
          </p:nvSpPr>
          <p:spPr>
            <a:xfrm>
              <a:off x="0" y="0"/>
              <a:ext cx="2908300" cy="5372100"/>
            </a:xfrm>
            <a:custGeom>
              <a:avLst/>
              <a:gdLst/>
              <a:ahLst/>
              <a:cxnLst/>
              <a:rect l="l" t="t" r="r" b="b"/>
              <a:pathLst>
                <a:path w="2908300" h="5372100">
                  <a:moveTo>
                    <a:pt x="2908300" y="774700"/>
                  </a:moveTo>
                  <a:cubicBezTo>
                    <a:pt x="2908300" y="685800"/>
                    <a:pt x="2838450" y="527050"/>
                    <a:pt x="2838450" y="527050"/>
                  </a:cubicBezTo>
                  <a:cubicBezTo>
                    <a:pt x="2838450" y="527050"/>
                    <a:pt x="2774950" y="412750"/>
                    <a:pt x="2736850" y="374650"/>
                  </a:cubicBezTo>
                  <a:cubicBezTo>
                    <a:pt x="2698750" y="336550"/>
                    <a:pt x="2736850" y="273050"/>
                    <a:pt x="2736850" y="222250"/>
                  </a:cubicBezTo>
                  <a:cubicBezTo>
                    <a:pt x="2736850" y="171450"/>
                    <a:pt x="2673350" y="6350"/>
                    <a:pt x="2673350" y="6350"/>
                  </a:cubicBezTo>
                  <a:lnTo>
                    <a:pt x="2670810" y="6350"/>
                  </a:lnTo>
                  <a:lnTo>
                    <a:pt x="2667000" y="0"/>
                  </a:lnTo>
                  <a:lnTo>
                    <a:pt x="2438400" y="0"/>
                  </a:lnTo>
                  <a:lnTo>
                    <a:pt x="0" y="0"/>
                  </a:lnTo>
                  <a:lnTo>
                    <a:pt x="0" y="12700"/>
                  </a:lnTo>
                  <a:lnTo>
                    <a:pt x="0" y="548640"/>
                  </a:lnTo>
                  <a:lnTo>
                    <a:pt x="0" y="5346700"/>
                  </a:lnTo>
                  <a:lnTo>
                    <a:pt x="228600" y="5346700"/>
                  </a:lnTo>
                  <a:cubicBezTo>
                    <a:pt x="279400" y="5372100"/>
                    <a:pt x="533400" y="5295900"/>
                    <a:pt x="533400" y="5295900"/>
                  </a:cubicBezTo>
                  <a:lnTo>
                    <a:pt x="736600" y="5270500"/>
                  </a:lnTo>
                  <a:lnTo>
                    <a:pt x="927100" y="5270500"/>
                  </a:lnTo>
                  <a:cubicBezTo>
                    <a:pt x="927100" y="5270500"/>
                    <a:pt x="1079500" y="5283200"/>
                    <a:pt x="1104900" y="5295900"/>
                  </a:cubicBezTo>
                  <a:cubicBezTo>
                    <a:pt x="1130300" y="5308600"/>
                    <a:pt x="1219200" y="5334000"/>
                    <a:pt x="1282700" y="5308600"/>
                  </a:cubicBezTo>
                  <a:cubicBezTo>
                    <a:pt x="1346200" y="5283200"/>
                    <a:pt x="1460500" y="5308600"/>
                    <a:pt x="1460500" y="5308600"/>
                  </a:cubicBezTo>
                  <a:lnTo>
                    <a:pt x="1714500" y="5321300"/>
                  </a:lnTo>
                  <a:lnTo>
                    <a:pt x="1866900" y="5270500"/>
                  </a:lnTo>
                  <a:cubicBezTo>
                    <a:pt x="1866900" y="5270500"/>
                    <a:pt x="1955800" y="5283200"/>
                    <a:pt x="2006600" y="5295900"/>
                  </a:cubicBezTo>
                  <a:cubicBezTo>
                    <a:pt x="2057400" y="5308600"/>
                    <a:pt x="2146300" y="5308600"/>
                    <a:pt x="2146300" y="5308600"/>
                  </a:cubicBezTo>
                  <a:cubicBezTo>
                    <a:pt x="2146300" y="5308600"/>
                    <a:pt x="2247900" y="5295900"/>
                    <a:pt x="2413000" y="5270500"/>
                  </a:cubicBezTo>
                  <a:cubicBezTo>
                    <a:pt x="2578100" y="5245100"/>
                    <a:pt x="2552700" y="4965700"/>
                    <a:pt x="2552700" y="4927600"/>
                  </a:cubicBezTo>
                  <a:cubicBezTo>
                    <a:pt x="2552700" y="4889500"/>
                    <a:pt x="2552700" y="4673600"/>
                    <a:pt x="2578100" y="4546600"/>
                  </a:cubicBezTo>
                  <a:cubicBezTo>
                    <a:pt x="2603500" y="4419600"/>
                    <a:pt x="2641600" y="4368800"/>
                    <a:pt x="2641600" y="4368800"/>
                  </a:cubicBezTo>
                  <a:cubicBezTo>
                    <a:pt x="2641600" y="4368800"/>
                    <a:pt x="2717800" y="4038600"/>
                    <a:pt x="2730500" y="3987800"/>
                  </a:cubicBezTo>
                  <a:cubicBezTo>
                    <a:pt x="2743200" y="3937000"/>
                    <a:pt x="2730500" y="3873500"/>
                    <a:pt x="2705100" y="3835400"/>
                  </a:cubicBezTo>
                  <a:cubicBezTo>
                    <a:pt x="2679700" y="3797300"/>
                    <a:pt x="2705100" y="3644900"/>
                    <a:pt x="2692400" y="3606800"/>
                  </a:cubicBezTo>
                  <a:cubicBezTo>
                    <a:pt x="2679700" y="3568700"/>
                    <a:pt x="2692400" y="3416300"/>
                    <a:pt x="2692400" y="3416300"/>
                  </a:cubicBezTo>
                  <a:cubicBezTo>
                    <a:pt x="2692400" y="3416300"/>
                    <a:pt x="2667000" y="3289300"/>
                    <a:pt x="2667000" y="3251200"/>
                  </a:cubicBezTo>
                  <a:cubicBezTo>
                    <a:pt x="2667000" y="3213100"/>
                    <a:pt x="2730500" y="3048000"/>
                    <a:pt x="2730500" y="3048000"/>
                  </a:cubicBezTo>
                  <a:cubicBezTo>
                    <a:pt x="2730500" y="3048000"/>
                    <a:pt x="2717800" y="2717800"/>
                    <a:pt x="2717800" y="2692400"/>
                  </a:cubicBezTo>
                  <a:cubicBezTo>
                    <a:pt x="2832100" y="2590800"/>
                    <a:pt x="2821940" y="2438400"/>
                    <a:pt x="2821940" y="2438400"/>
                  </a:cubicBezTo>
                  <a:cubicBezTo>
                    <a:pt x="2830830" y="2373630"/>
                    <a:pt x="2806700" y="2260600"/>
                    <a:pt x="2806700" y="2260600"/>
                  </a:cubicBezTo>
                  <a:lnTo>
                    <a:pt x="2806700" y="2178050"/>
                  </a:lnTo>
                  <a:cubicBezTo>
                    <a:pt x="2807970" y="2172970"/>
                    <a:pt x="2809240" y="2167890"/>
                    <a:pt x="2809240" y="2162810"/>
                  </a:cubicBezTo>
                  <a:cubicBezTo>
                    <a:pt x="2811780" y="2082800"/>
                    <a:pt x="2810510" y="2034540"/>
                    <a:pt x="2809240" y="2014220"/>
                  </a:cubicBezTo>
                  <a:cubicBezTo>
                    <a:pt x="2809240" y="2010410"/>
                    <a:pt x="2809240" y="2006600"/>
                    <a:pt x="2809240" y="2002790"/>
                  </a:cubicBezTo>
                  <a:cubicBezTo>
                    <a:pt x="2809240" y="2002790"/>
                    <a:pt x="2809240" y="2002790"/>
                    <a:pt x="2809240" y="2002790"/>
                  </a:cubicBezTo>
                  <a:cubicBezTo>
                    <a:pt x="2806700" y="1955800"/>
                    <a:pt x="2794000" y="1917700"/>
                    <a:pt x="2794000" y="1917700"/>
                  </a:cubicBezTo>
                  <a:lnTo>
                    <a:pt x="2768600" y="1765300"/>
                  </a:lnTo>
                  <a:lnTo>
                    <a:pt x="2819400" y="1625600"/>
                  </a:lnTo>
                  <a:cubicBezTo>
                    <a:pt x="2819400" y="1625600"/>
                    <a:pt x="2806700" y="1422400"/>
                    <a:pt x="2794000" y="1295400"/>
                  </a:cubicBezTo>
                  <a:cubicBezTo>
                    <a:pt x="2781300" y="1168400"/>
                    <a:pt x="2844800" y="1092200"/>
                    <a:pt x="2844800" y="1092200"/>
                  </a:cubicBezTo>
                  <a:cubicBezTo>
                    <a:pt x="2844800" y="1092200"/>
                    <a:pt x="2908300" y="863600"/>
                    <a:pt x="2908300" y="774700"/>
                  </a:cubicBezTo>
                  <a:close/>
                </a:path>
              </a:pathLst>
            </a:custGeom>
            <a:blipFill>
              <a:blip r:embed="rId4">
                <a:alphaModFix amt="73000"/>
              </a:blip>
              <a:stretch>
                <a:fillRect l="-89003" r="-89003"/>
              </a:stretch>
            </a:blipFill>
          </p:spPr>
        </p:sp>
        <p:sp>
          <p:nvSpPr>
            <p:cNvPr id="7" name="Freeform 7"/>
            <p:cNvSpPr/>
            <p:nvPr/>
          </p:nvSpPr>
          <p:spPr>
            <a:xfrm>
              <a:off x="2438400" y="0"/>
              <a:ext cx="520700" cy="5384800"/>
            </a:xfrm>
            <a:custGeom>
              <a:avLst/>
              <a:gdLst/>
              <a:ahLst/>
              <a:cxnLst/>
              <a:rect l="l" t="t" r="r" b="b"/>
              <a:pathLst>
                <a:path w="520700" h="5384800">
                  <a:moveTo>
                    <a:pt x="520700" y="5384800"/>
                  </a:moveTo>
                  <a:lnTo>
                    <a:pt x="0" y="5384800"/>
                  </a:lnTo>
                  <a:lnTo>
                    <a:pt x="0" y="0"/>
                  </a:lnTo>
                  <a:lnTo>
                    <a:pt x="520700" y="0"/>
                  </a:lnTo>
                  <a:lnTo>
                    <a:pt x="520700" y="5384800"/>
                  </a:lnTo>
                  <a:close/>
                </a:path>
              </a:pathLst>
            </a:custGeom>
            <a:blipFill>
              <a:blip r:embed="rId5">
                <a:alphaModFix amt="73000"/>
              </a:blip>
              <a:stretch>
                <a:fillRect l="-99272" r="-35995"/>
              </a:stretch>
            </a:blipFill>
          </p:spPr>
        </p:sp>
      </p:grpSp>
      <p:sp>
        <p:nvSpPr>
          <p:cNvPr id="8" name="AutoShape 8"/>
          <p:cNvSpPr/>
          <p:nvPr/>
        </p:nvSpPr>
        <p:spPr>
          <a:xfrm>
            <a:off x="2929416" y="1038225"/>
            <a:ext cx="6492240" cy="0"/>
          </a:xfrm>
          <a:prstGeom prst="line">
            <a:avLst/>
          </a:prstGeom>
          <a:ln w="19050" cap="flat">
            <a:solidFill>
              <a:srgbClr val="FFFFFF"/>
            </a:solidFill>
            <a:prstDash val="solid"/>
            <a:headEnd type="none" w="sm" len="sm"/>
            <a:tailEnd type="none" w="sm" len="sm"/>
          </a:ln>
        </p:spPr>
      </p:sp>
      <p:sp>
        <p:nvSpPr>
          <p:cNvPr id="9" name="AutoShape 9"/>
          <p:cNvSpPr/>
          <p:nvPr/>
        </p:nvSpPr>
        <p:spPr>
          <a:xfrm>
            <a:off x="9144000" y="9248775"/>
            <a:ext cx="6492240" cy="0"/>
          </a:xfrm>
          <a:prstGeom prst="line">
            <a:avLst/>
          </a:prstGeom>
          <a:ln w="19050" cap="flat">
            <a:solidFill>
              <a:srgbClr val="FFFFFF"/>
            </a:solidFill>
            <a:prstDash val="solid"/>
            <a:headEnd type="none" w="sm" len="sm"/>
            <a:tailEnd type="none" w="sm" len="sm"/>
          </a:ln>
        </p:spPr>
      </p:sp>
      <p:sp>
        <p:nvSpPr>
          <p:cNvPr id="10" name="TextBox 10"/>
          <p:cNvSpPr txBox="1"/>
          <p:nvPr/>
        </p:nvSpPr>
        <p:spPr>
          <a:xfrm>
            <a:off x="3911128" y="2538004"/>
            <a:ext cx="10465744" cy="4933017"/>
          </a:xfrm>
          <a:prstGeom prst="rect">
            <a:avLst/>
          </a:prstGeom>
        </p:spPr>
        <p:txBody>
          <a:bodyPr lIns="0" tIns="0" rIns="0" bIns="0" rtlCol="0" anchor="t">
            <a:spAutoFit/>
          </a:bodyPr>
          <a:lstStyle/>
          <a:p>
            <a:pPr algn="ctr">
              <a:lnSpc>
                <a:spcPts val="12735"/>
              </a:lnSpc>
            </a:pPr>
            <a:r>
              <a:rPr lang="en-US" sz="12735" spc="-318" dirty="0">
                <a:solidFill>
                  <a:srgbClr val="FFFFFF"/>
                </a:solidFill>
                <a:latin typeface="Ovo"/>
              </a:rPr>
              <a:t>20 </a:t>
            </a:r>
            <a:r>
              <a:rPr lang="en-US" sz="12735" spc="-318" dirty="0" err="1">
                <a:solidFill>
                  <a:srgbClr val="FFFFFF"/>
                </a:solidFill>
                <a:latin typeface="Ovo"/>
              </a:rPr>
              <a:t>lat</a:t>
            </a:r>
            <a:r>
              <a:rPr lang="en-US" sz="12735" spc="-318" dirty="0">
                <a:solidFill>
                  <a:srgbClr val="FFFFFF"/>
                </a:solidFill>
                <a:latin typeface="Ovo"/>
              </a:rPr>
              <a:t> </a:t>
            </a:r>
            <a:r>
              <a:rPr lang="en-US" sz="12735" spc="-318" dirty="0" err="1">
                <a:solidFill>
                  <a:srgbClr val="FFFFFF"/>
                </a:solidFill>
                <a:latin typeface="Ovo"/>
              </a:rPr>
              <a:t>Polski</a:t>
            </a:r>
            <a:r>
              <a:rPr lang="en-US" sz="12735" spc="-318" dirty="0">
                <a:solidFill>
                  <a:srgbClr val="FFFFFF"/>
                </a:solidFill>
                <a:latin typeface="Ovo"/>
              </a:rPr>
              <a:t> </a:t>
            </a:r>
            <a:br>
              <a:rPr lang="pl-PL" sz="12735" spc="-318" dirty="0">
                <a:solidFill>
                  <a:srgbClr val="FFFFFF"/>
                </a:solidFill>
                <a:latin typeface="Ovo"/>
              </a:rPr>
            </a:br>
            <a:r>
              <a:rPr lang="en-US" sz="12735" spc="-318" dirty="0">
                <a:solidFill>
                  <a:srgbClr val="FFFFFF"/>
                </a:solidFill>
                <a:latin typeface="Ovo"/>
              </a:rPr>
              <a:t>w Uni</a:t>
            </a:r>
            <a:r>
              <a:rPr lang="pl-PL" sz="12735" spc="-318" dirty="0">
                <a:solidFill>
                  <a:srgbClr val="FFFFFF"/>
                </a:solidFill>
                <a:latin typeface="Ovo"/>
              </a:rPr>
              <a:t>i</a:t>
            </a:r>
            <a:r>
              <a:rPr lang="en-US" sz="12735" spc="-318" dirty="0">
                <a:solidFill>
                  <a:srgbClr val="FFFFFF"/>
                </a:solidFill>
                <a:latin typeface="Ovo"/>
              </a:rPr>
              <a:t> </a:t>
            </a:r>
            <a:r>
              <a:rPr lang="en-US" sz="12735" spc="-318" dirty="0" err="1">
                <a:solidFill>
                  <a:srgbClr val="FFFFFF"/>
                </a:solidFill>
                <a:latin typeface="Ovo"/>
              </a:rPr>
              <a:t>Europejskiej</a:t>
            </a:r>
            <a:r>
              <a:rPr lang="en-US" sz="12735" spc="-318" dirty="0">
                <a:solidFill>
                  <a:srgbClr val="FFFFFF"/>
                </a:solidFill>
                <a:latin typeface="Ovo"/>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837" b="-8837"/>
            </a:stretch>
          </a:blipFill>
        </p:spPr>
      </p:sp>
      <p:sp>
        <p:nvSpPr>
          <p:cNvPr id="3" name="TextBox 3"/>
          <p:cNvSpPr txBox="1"/>
          <p:nvPr/>
        </p:nvSpPr>
        <p:spPr>
          <a:xfrm>
            <a:off x="2061511" y="1336494"/>
            <a:ext cx="14164978" cy="7556862"/>
          </a:xfrm>
          <a:prstGeom prst="rect">
            <a:avLst/>
          </a:prstGeom>
        </p:spPr>
        <p:txBody>
          <a:bodyPr lIns="0" tIns="0" rIns="0" bIns="0" rtlCol="0" anchor="t">
            <a:spAutoFit/>
          </a:bodyPr>
          <a:lstStyle/>
          <a:p>
            <a:pPr algn="ctr">
              <a:lnSpc>
                <a:spcPts val="4005"/>
              </a:lnSpc>
            </a:pPr>
            <a:r>
              <a:rPr lang="en-US" sz="2860" spc="57">
                <a:solidFill>
                  <a:srgbClr val="000000"/>
                </a:solidFill>
                <a:latin typeface="Now"/>
              </a:rPr>
              <a:t>OSOBY MIESZKAJĄCE W UE ZYSKUJĄ OKREŚLONE WAŻNE PRAWA I KORZYŚCI, TAKIE JAK:</a:t>
            </a:r>
          </a:p>
          <a:p>
            <a:pPr algn="ctr">
              <a:lnSpc>
                <a:spcPts val="4005"/>
              </a:lnSpc>
            </a:pPr>
            <a:endParaRPr lang="en-US" sz="2860" spc="57">
              <a:solidFill>
                <a:srgbClr val="000000"/>
              </a:solidFill>
              <a:latin typeface="Now"/>
            </a:endParaRPr>
          </a:p>
          <a:p>
            <a:pPr marL="617632" lvl="1" indent="-308816" algn="ctr">
              <a:lnSpc>
                <a:spcPts val="4005"/>
              </a:lnSpc>
              <a:buFont typeface="Arial"/>
              <a:buChar char="•"/>
            </a:pPr>
            <a:r>
              <a:rPr lang="en-US" sz="2860" spc="57">
                <a:solidFill>
                  <a:srgbClr val="000000"/>
                </a:solidFill>
                <a:latin typeface="Now"/>
              </a:rPr>
              <a:t>ochrona przed wszelkimi formami dyskryminacji, w tym przed dyskryminacją ze względu na płeć, rasę, religię, pochodzenie etniczne lub społeczne, niepełnosprawność, wiek lub orientację seksualną</a:t>
            </a:r>
          </a:p>
          <a:p>
            <a:pPr algn="ctr">
              <a:lnSpc>
                <a:spcPts val="4005"/>
              </a:lnSpc>
            </a:pPr>
            <a:endParaRPr lang="en-US" sz="2860" spc="57">
              <a:solidFill>
                <a:srgbClr val="000000"/>
              </a:solidFill>
              <a:latin typeface="Now"/>
            </a:endParaRPr>
          </a:p>
          <a:p>
            <a:pPr marL="617632" lvl="1" indent="-308816" algn="ctr">
              <a:lnSpc>
                <a:spcPts val="4005"/>
              </a:lnSpc>
              <a:buFont typeface="Arial"/>
              <a:buChar char="•"/>
            </a:pPr>
            <a:r>
              <a:rPr lang="en-US" sz="2860" spc="57">
                <a:solidFill>
                  <a:srgbClr val="000000"/>
                </a:solidFill>
                <a:latin typeface="Now"/>
              </a:rPr>
              <a:t>prawo do ochrony danych osobowych</a:t>
            </a:r>
          </a:p>
          <a:p>
            <a:pPr algn="ctr">
              <a:lnSpc>
                <a:spcPts val="4005"/>
              </a:lnSpc>
            </a:pPr>
            <a:endParaRPr lang="en-US" sz="2860" spc="57">
              <a:solidFill>
                <a:srgbClr val="000000"/>
              </a:solidFill>
              <a:latin typeface="Now"/>
            </a:endParaRPr>
          </a:p>
          <a:p>
            <a:pPr marL="617632" lvl="1" indent="-308816" algn="ctr">
              <a:lnSpc>
                <a:spcPts val="4005"/>
              </a:lnSpc>
              <a:buFont typeface="Arial"/>
              <a:buChar char="•"/>
            </a:pPr>
            <a:r>
              <a:rPr lang="en-US" sz="2860" spc="57">
                <a:solidFill>
                  <a:srgbClr val="000000"/>
                </a:solidFill>
                <a:latin typeface="Now"/>
              </a:rPr>
              <a:t>możliwość dokonywania zakupów przez internet z dowolnego państwa członkowskiego bez obaw dzięki skutecznej ochronie konsumentów w UE</a:t>
            </a:r>
          </a:p>
          <a:p>
            <a:pPr algn="ctr">
              <a:lnSpc>
                <a:spcPts val="4005"/>
              </a:lnSpc>
            </a:pPr>
            <a:endParaRPr lang="en-US" sz="2860" spc="57">
              <a:solidFill>
                <a:srgbClr val="000000"/>
              </a:solidFill>
              <a:latin typeface="Now"/>
            </a:endParaRPr>
          </a:p>
          <a:p>
            <a:pPr marL="617632" lvl="1" indent="-308816" algn="ctr">
              <a:lnSpc>
                <a:spcPts val="4005"/>
              </a:lnSpc>
              <a:buFont typeface="Arial"/>
              <a:buChar char="•"/>
            </a:pPr>
            <a:r>
              <a:rPr lang="en-US" sz="2860" spc="57">
                <a:solidFill>
                  <a:srgbClr val="000000"/>
                </a:solidFill>
                <a:latin typeface="Now"/>
              </a:rPr>
              <a:t>ochrona zdrowia dzięki rygorystycznym normom środowiskowym UE, takim jak przepisy dotyczące jakości powietrza i wody</a:t>
            </a:r>
          </a:p>
          <a:p>
            <a:pPr algn="ctr">
              <a:lnSpc>
                <a:spcPts val="4005"/>
              </a:lnSpc>
            </a:pPr>
            <a:endParaRPr lang="en-US" sz="2860" spc="57">
              <a:solidFill>
                <a:srgbClr val="000000"/>
              </a:solidFill>
              <a:latin typeface="No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837" b="-8837"/>
            </a:stretch>
          </a:blipFill>
        </p:spPr>
      </p:sp>
      <p:sp>
        <p:nvSpPr>
          <p:cNvPr id="3" name="TextBox 3"/>
          <p:cNvSpPr txBox="1"/>
          <p:nvPr/>
        </p:nvSpPr>
        <p:spPr>
          <a:xfrm>
            <a:off x="460660" y="2013084"/>
            <a:ext cx="16074242" cy="8747860"/>
          </a:xfrm>
          <a:prstGeom prst="rect">
            <a:avLst/>
          </a:prstGeom>
        </p:spPr>
        <p:txBody>
          <a:bodyPr lIns="0" tIns="0" rIns="0" bIns="0" rtlCol="0" anchor="t">
            <a:spAutoFit/>
          </a:bodyPr>
          <a:lstStyle/>
          <a:p>
            <a:pPr marL="0" lvl="0" indent="0" algn="l">
              <a:lnSpc>
                <a:spcPts val="3459"/>
              </a:lnSpc>
              <a:spcBef>
                <a:spcPct val="0"/>
              </a:spcBef>
            </a:pPr>
            <a:r>
              <a:rPr lang="en-US" sz="2471" u="none" strike="noStrike" spc="49">
                <a:solidFill>
                  <a:srgbClr val="FFFFFF"/>
                </a:solidFill>
                <a:latin typeface="Now"/>
              </a:rPr>
              <a:t>Obywatele państw należących do Unii Europejskiej mogą zadecydować, kto będzie podejmował ważne decyzje dotyczące bezpośrednio ich spraw poprzez udział w wyborach europejskich i wybór kandydata. Najbliższe takie wybory odbędą się 6-9 czerwca 2024 roku, warto więc wziąć w nich udział. Oddać głos może w większości państw osoba, która ukończyła 18 lat, jednak w niektórych państwach przepisy są odmienne - w Austrii, Belgii, Niemczech i na Malcie głosować mogą 16-latkowie, a w Grecji - 17-latkowie. Co ciekawe, w niektórych krajach udział w głosowaniu jest obowiązkowy - przykładem jest Belgia, Bułgaria, Grecja i Luksemburg.</a:t>
            </a:r>
          </a:p>
          <a:p>
            <a:pPr marL="0" lvl="0" indent="0" algn="l">
              <a:lnSpc>
                <a:spcPts val="3459"/>
              </a:lnSpc>
              <a:spcBef>
                <a:spcPct val="0"/>
              </a:spcBef>
            </a:pPr>
            <a:r>
              <a:rPr lang="en-US" sz="2471" u="none" strike="noStrike" spc="49">
                <a:solidFill>
                  <a:srgbClr val="FFFFFF"/>
                </a:solidFill>
                <a:latin typeface="Now"/>
              </a:rPr>
              <a:t> </a:t>
            </a:r>
          </a:p>
          <a:p>
            <a:pPr marL="0" lvl="0" indent="0" algn="l">
              <a:lnSpc>
                <a:spcPts val="3459"/>
              </a:lnSpc>
              <a:spcBef>
                <a:spcPct val="0"/>
              </a:spcBef>
            </a:pPr>
            <a:r>
              <a:rPr lang="en-US" sz="2471" u="none" strike="noStrike" spc="49">
                <a:solidFill>
                  <a:srgbClr val="FFFFFF"/>
                </a:solidFill>
                <a:latin typeface="Now"/>
              </a:rPr>
              <a:t>Młodzi ludzie także mają wpływ na działania podejmowane przez Unię Europejską, gdyż stanowią jedną trzecią europejskich paneli obywatelskich, na których mogą przedstawiać swoje pomysły i zalecenia dla organizacji. Propozycje można także zgłaszać przez zebranie miliona podpisów pod swoją inicjatywą i przekazanie jej decydentom Unii Europejskiej. Warto pamiętać, że nawet jeżeli pomysł nie zyska wystarczającej ilości poparcia, może być zauważony i zrealizowany przez organizację. Wszystko za sprawą Europejskiej inicjatywy obywatelskiej.</a:t>
            </a:r>
          </a:p>
          <a:p>
            <a:pPr marL="0" lvl="0" indent="0" algn="l">
              <a:lnSpc>
                <a:spcPts val="3459"/>
              </a:lnSpc>
              <a:spcBef>
                <a:spcPct val="0"/>
              </a:spcBef>
            </a:pPr>
            <a:r>
              <a:rPr lang="en-US" sz="2471" u="none" strike="noStrike" spc="49">
                <a:solidFill>
                  <a:srgbClr val="FFFFFF"/>
                </a:solidFill>
                <a:latin typeface="Now"/>
              </a:rPr>
              <a:t> </a:t>
            </a:r>
          </a:p>
          <a:p>
            <a:pPr marL="0" lvl="0" indent="0" algn="l">
              <a:lnSpc>
                <a:spcPts val="3459"/>
              </a:lnSpc>
              <a:spcBef>
                <a:spcPct val="0"/>
              </a:spcBef>
            </a:pPr>
            <a:r>
              <a:rPr lang="en-US" sz="2471" u="none" strike="noStrike" spc="49">
                <a:solidFill>
                  <a:srgbClr val="FFFFFF"/>
                </a:solidFill>
                <a:latin typeface="Now"/>
              </a:rPr>
              <a:t>Każdy mieszkaniec Unii Europejskiej ma także szansę na zostanie posłem Parlamentu Europejskiego. Warunkiem jest osiągnięcie wieku 18-25 lat i zgłoszenie swojej kandydatury. Najmłodsza posłanka PE miała zaledwie 21 lat.</a:t>
            </a:r>
          </a:p>
          <a:p>
            <a:pPr marL="0" lvl="0" indent="0" algn="l">
              <a:lnSpc>
                <a:spcPts val="3459"/>
              </a:lnSpc>
              <a:spcBef>
                <a:spcPct val="0"/>
              </a:spcBef>
            </a:pPr>
            <a:r>
              <a:rPr lang="en-US" sz="2471" u="none" strike="noStrike" spc="49">
                <a:solidFill>
                  <a:srgbClr val="FFFFFF"/>
                </a:solidFill>
                <a:latin typeface="Now"/>
              </a:rPr>
              <a:t> </a:t>
            </a:r>
          </a:p>
          <a:p>
            <a:pPr marL="0" lvl="0" indent="0" algn="l">
              <a:lnSpc>
                <a:spcPts val="3459"/>
              </a:lnSpc>
              <a:spcBef>
                <a:spcPct val="0"/>
              </a:spcBef>
            </a:pPr>
            <a:endParaRPr lang="en-US" sz="2471" u="none" strike="noStrike" spc="49">
              <a:solidFill>
                <a:srgbClr val="FFFFFF"/>
              </a:solidFill>
              <a:latin typeface="Now"/>
            </a:endParaRPr>
          </a:p>
        </p:txBody>
      </p:sp>
      <p:sp>
        <p:nvSpPr>
          <p:cNvPr id="4" name="TextBox 4"/>
          <p:cNvSpPr txBox="1"/>
          <p:nvPr/>
        </p:nvSpPr>
        <p:spPr>
          <a:xfrm>
            <a:off x="2900062" y="243229"/>
            <a:ext cx="11982509" cy="1176391"/>
          </a:xfrm>
          <a:prstGeom prst="rect">
            <a:avLst/>
          </a:prstGeom>
        </p:spPr>
        <p:txBody>
          <a:bodyPr lIns="0" tIns="0" rIns="0" bIns="0" rtlCol="0" anchor="t">
            <a:spAutoFit/>
          </a:bodyPr>
          <a:lstStyle/>
          <a:p>
            <a:pPr marL="0" lvl="0" indent="0" algn="ctr">
              <a:lnSpc>
                <a:spcPts val="4752"/>
              </a:lnSpc>
              <a:spcBef>
                <a:spcPct val="0"/>
              </a:spcBef>
            </a:pPr>
            <a:r>
              <a:rPr lang="en-US" sz="3394" u="none" strike="noStrike">
                <a:solidFill>
                  <a:srgbClr val="FFFFFF"/>
                </a:solidFill>
                <a:latin typeface="Lora"/>
              </a:rPr>
              <a:t>W jaki sposób obywatele państw członkowskich Unii Europejskiej mogą wyrazić swój głos?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224878" y="-123562"/>
            <a:ext cx="5788800" cy="10534125"/>
            <a:chOff x="0" y="0"/>
            <a:chExt cx="2959100" cy="5384800"/>
          </a:xfrm>
        </p:grpSpPr>
        <p:sp>
          <p:nvSpPr>
            <p:cNvPr id="3" name="Freeform 3"/>
            <p:cNvSpPr/>
            <p:nvPr/>
          </p:nvSpPr>
          <p:spPr>
            <a:xfrm>
              <a:off x="0" y="0"/>
              <a:ext cx="2908300" cy="5372100"/>
            </a:xfrm>
            <a:custGeom>
              <a:avLst/>
              <a:gdLst/>
              <a:ahLst/>
              <a:cxnLst/>
              <a:rect l="l" t="t" r="r" b="b"/>
              <a:pathLst>
                <a:path w="2908300" h="5372100">
                  <a:moveTo>
                    <a:pt x="2908300" y="774700"/>
                  </a:moveTo>
                  <a:cubicBezTo>
                    <a:pt x="2908300" y="685800"/>
                    <a:pt x="2838450" y="527050"/>
                    <a:pt x="2838450" y="527050"/>
                  </a:cubicBezTo>
                  <a:cubicBezTo>
                    <a:pt x="2838450" y="527050"/>
                    <a:pt x="2774950" y="412750"/>
                    <a:pt x="2736850" y="374650"/>
                  </a:cubicBezTo>
                  <a:cubicBezTo>
                    <a:pt x="2698750" y="336550"/>
                    <a:pt x="2736850" y="273050"/>
                    <a:pt x="2736850" y="222250"/>
                  </a:cubicBezTo>
                  <a:cubicBezTo>
                    <a:pt x="2736850" y="171450"/>
                    <a:pt x="2673350" y="6350"/>
                    <a:pt x="2673350" y="6350"/>
                  </a:cubicBezTo>
                  <a:lnTo>
                    <a:pt x="2670810" y="6350"/>
                  </a:lnTo>
                  <a:lnTo>
                    <a:pt x="2667000" y="0"/>
                  </a:lnTo>
                  <a:lnTo>
                    <a:pt x="2438400" y="0"/>
                  </a:lnTo>
                  <a:lnTo>
                    <a:pt x="0" y="0"/>
                  </a:lnTo>
                  <a:lnTo>
                    <a:pt x="0" y="12700"/>
                  </a:lnTo>
                  <a:lnTo>
                    <a:pt x="0" y="548640"/>
                  </a:lnTo>
                  <a:lnTo>
                    <a:pt x="0" y="5346700"/>
                  </a:lnTo>
                  <a:lnTo>
                    <a:pt x="228600" y="5346700"/>
                  </a:lnTo>
                  <a:cubicBezTo>
                    <a:pt x="279400" y="5372100"/>
                    <a:pt x="533400" y="5295900"/>
                    <a:pt x="533400" y="5295900"/>
                  </a:cubicBezTo>
                  <a:lnTo>
                    <a:pt x="736600" y="5270500"/>
                  </a:lnTo>
                  <a:lnTo>
                    <a:pt x="927100" y="5270500"/>
                  </a:lnTo>
                  <a:cubicBezTo>
                    <a:pt x="927100" y="5270500"/>
                    <a:pt x="1079500" y="5283200"/>
                    <a:pt x="1104900" y="5295900"/>
                  </a:cubicBezTo>
                  <a:cubicBezTo>
                    <a:pt x="1130300" y="5308600"/>
                    <a:pt x="1219200" y="5334000"/>
                    <a:pt x="1282700" y="5308600"/>
                  </a:cubicBezTo>
                  <a:cubicBezTo>
                    <a:pt x="1346200" y="5283200"/>
                    <a:pt x="1460500" y="5308600"/>
                    <a:pt x="1460500" y="5308600"/>
                  </a:cubicBezTo>
                  <a:lnTo>
                    <a:pt x="1714500" y="5321300"/>
                  </a:lnTo>
                  <a:lnTo>
                    <a:pt x="1866900" y="5270500"/>
                  </a:lnTo>
                  <a:cubicBezTo>
                    <a:pt x="1866900" y="5270500"/>
                    <a:pt x="1955800" y="5283200"/>
                    <a:pt x="2006600" y="5295900"/>
                  </a:cubicBezTo>
                  <a:cubicBezTo>
                    <a:pt x="2057400" y="5308600"/>
                    <a:pt x="2146300" y="5308600"/>
                    <a:pt x="2146300" y="5308600"/>
                  </a:cubicBezTo>
                  <a:cubicBezTo>
                    <a:pt x="2146300" y="5308600"/>
                    <a:pt x="2247900" y="5295900"/>
                    <a:pt x="2413000" y="5270500"/>
                  </a:cubicBezTo>
                  <a:cubicBezTo>
                    <a:pt x="2578100" y="5245100"/>
                    <a:pt x="2552700" y="4965700"/>
                    <a:pt x="2552700" y="4927600"/>
                  </a:cubicBezTo>
                  <a:cubicBezTo>
                    <a:pt x="2552700" y="4889500"/>
                    <a:pt x="2552700" y="4673600"/>
                    <a:pt x="2578100" y="4546600"/>
                  </a:cubicBezTo>
                  <a:cubicBezTo>
                    <a:pt x="2603500" y="4419600"/>
                    <a:pt x="2641600" y="4368800"/>
                    <a:pt x="2641600" y="4368800"/>
                  </a:cubicBezTo>
                  <a:cubicBezTo>
                    <a:pt x="2641600" y="4368800"/>
                    <a:pt x="2717800" y="4038600"/>
                    <a:pt x="2730500" y="3987800"/>
                  </a:cubicBezTo>
                  <a:cubicBezTo>
                    <a:pt x="2743200" y="3937000"/>
                    <a:pt x="2730500" y="3873500"/>
                    <a:pt x="2705100" y="3835400"/>
                  </a:cubicBezTo>
                  <a:cubicBezTo>
                    <a:pt x="2679700" y="3797300"/>
                    <a:pt x="2705100" y="3644900"/>
                    <a:pt x="2692400" y="3606800"/>
                  </a:cubicBezTo>
                  <a:cubicBezTo>
                    <a:pt x="2679700" y="3568700"/>
                    <a:pt x="2692400" y="3416300"/>
                    <a:pt x="2692400" y="3416300"/>
                  </a:cubicBezTo>
                  <a:cubicBezTo>
                    <a:pt x="2692400" y="3416300"/>
                    <a:pt x="2667000" y="3289300"/>
                    <a:pt x="2667000" y="3251200"/>
                  </a:cubicBezTo>
                  <a:cubicBezTo>
                    <a:pt x="2667000" y="3213100"/>
                    <a:pt x="2730500" y="3048000"/>
                    <a:pt x="2730500" y="3048000"/>
                  </a:cubicBezTo>
                  <a:cubicBezTo>
                    <a:pt x="2730500" y="3048000"/>
                    <a:pt x="2717800" y="2717800"/>
                    <a:pt x="2717800" y="2692400"/>
                  </a:cubicBezTo>
                  <a:cubicBezTo>
                    <a:pt x="2832100" y="2590800"/>
                    <a:pt x="2821940" y="2438400"/>
                    <a:pt x="2821940" y="2438400"/>
                  </a:cubicBezTo>
                  <a:cubicBezTo>
                    <a:pt x="2830830" y="2373630"/>
                    <a:pt x="2806700" y="2260600"/>
                    <a:pt x="2806700" y="2260600"/>
                  </a:cubicBezTo>
                  <a:lnTo>
                    <a:pt x="2806700" y="2178050"/>
                  </a:lnTo>
                  <a:cubicBezTo>
                    <a:pt x="2807970" y="2172970"/>
                    <a:pt x="2809240" y="2167890"/>
                    <a:pt x="2809240" y="2162810"/>
                  </a:cubicBezTo>
                  <a:cubicBezTo>
                    <a:pt x="2811780" y="2082800"/>
                    <a:pt x="2810510" y="2034540"/>
                    <a:pt x="2809240" y="2014220"/>
                  </a:cubicBezTo>
                  <a:cubicBezTo>
                    <a:pt x="2809240" y="2010410"/>
                    <a:pt x="2809240" y="2006600"/>
                    <a:pt x="2809240" y="2002790"/>
                  </a:cubicBezTo>
                  <a:cubicBezTo>
                    <a:pt x="2809240" y="2002790"/>
                    <a:pt x="2809240" y="2002790"/>
                    <a:pt x="2809240" y="2002790"/>
                  </a:cubicBezTo>
                  <a:cubicBezTo>
                    <a:pt x="2806700" y="1955800"/>
                    <a:pt x="2794000" y="1917700"/>
                    <a:pt x="2794000" y="1917700"/>
                  </a:cubicBezTo>
                  <a:lnTo>
                    <a:pt x="2768600" y="1765300"/>
                  </a:lnTo>
                  <a:lnTo>
                    <a:pt x="2819400" y="1625600"/>
                  </a:lnTo>
                  <a:cubicBezTo>
                    <a:pt x="2819400" y="1625600"/>
                    <a:pt x="2806700" y="1422400"/>
                    <a:pt x="2794000" y="1295400"/>
                  </a:cubicBezTo>
                  <a:cubicBezTo>
                    <a:pt x="2781300" y="1168400"/>
                    <a:pt x="2844800" y="1092200"/>
                    <a:pt x="2844800" y="1092200"/>
                  </a:cubicBezTo>
                  <a:cubicBezTo>
                    <a:pt x="2844800" y="1092200"/>
                    <a:pt x="2908300" y="863600"/>
                    <a:pt x="2908300" y="774700"/>
                  </a:cubicBezTo>
                  <a:close/>
                </a:path>
              </a:pathLst>
            </a:custGeom>
            <a:blipFill>
              <a:blip r:embed="rId2">
                <a:alphaModFix amt="70000"/>
              </a:blip>
              <a:stretch>
                <a:fillRect l="-89003" r="-89003"/>
              </a:stretch>
            </a:blipFill>
          </p:spPr>
        </p:sp>
        <p:sp>
          <p:nvSpPr>
            <p:cNvPr id="4" name="Freeform 4"/>
            <p:cNvSpPr/>
            <p:nvPr/>
          </p:nvSpPr>
          <p:spPr>
            <a:xfrm>
              <a:off x="2438400" y="0"/>
              <a:ext cx="520700" cy="5384800"/>
            </a:xfrm>
            <a:custGeom>
              <a:avLst/>
              <a:gdLst/>
              <a:ahLst/>
              <a:cxnLst/>
              <a:rect l="l" t="t" r="r" b="b"/>
              <a:pathLst>
                <a:path w="520700" h="5384800">
                  <a:moveTo>
                    <a:pt x="520700" y="5384800"/>
                  </a:moveTo>
                  <a:lnTo>
                    <a:pt x="0" y="5384800"/>
                  </a:lnTo>
                  <a:lnTo>
                    <a:pt x="0" y="0"/>
                  </a:lnTo>
                  <a:lnTo>
                    <a:pt x="520700" y="0"/>
                  </a:lnTo>
                  <a:lnTo>
                    <a:pt x="520700" y="5384800"/>
                  </a:lnTo>
                  <a:close/>
                </a:path>
              </a:pathLst>
            </a:custGeom>
            <a:blipFill>
              <a:blip r:embed="rId3">
                <a:alphaModFix amt="70000"/>
              </a:blip>
              <a:stretch>
                <a:fillRect l="-99272" r="-35995"/>
              </a:stretch>
            </a:blipFill>
          </p:spPr>
        </p:sp>
      </p:grpSp>
      <p:sp>
        <p:nvSpPr>
          <p:cNvPr id="5" name="TextBox 5"/>
          <p:cNvSpPr txBox="1"/>
          <p:nvPr/>
        </p:nvSpPr>
        <p:spPr>
          <a:xfrm>
            <a:off x="1028700" y="2064283"/>
            <a:ext cx="16230600" cy="6452015"/>
          </a:xfrm>
          <a:prstGeom prst="rect">
            <a:avLst/>
          </a:prstGeom>
        </p:spPr>
        <p:txBody>
          <a:bodyPr lIns="0" tIns="0" rIns="0" bIns="0" rtlCol="0" anchor="t">
            <a:spAutoFit/>
          </a:bodyPr>
          <a:lstStyle/>
          <a:p>
            <a:pPr marL="0" lvl="0" indent="0" algn="l">
              <a:lnSpc>
                <a:spcPts val="3459"/>
              </a:lnSpc>
              <a:spcBef>
                <a:spcPct val="0"/>
              </a:spcBef>
            </a:pPr>
            <a:r>
              <a:rPr lang="en-US" sz="2471" u="none" strike="noStrike" spc="49">
                <a:solidFill>
                  <a:srgbClr val="FFFFFF"/>
                </a:solidFill>
                <a:latin typeface="Now"/>
              </a:rPr>
              <a:t>Europa może się poszczycić bogatym dziedzictwem kulturowym, ciekawą historią i pięknymi krajobrazami. Z tego powodu wiele miejsc położonych na jej terenie staje się popularnym kierunkiem podróży turystów, jak i mieszkańców państw europejskich. Ułatwienie w podróżowaniu stanowi brak większości formalności związanych z kontrolą paszportową, a także wspólna waluta - euro, która została przyjęta w 20 krajach UE.</a:t>
            </a:r>
          </a:p>
          <a:p>
            <a:pPr marL="0" lvl="0" indent="0" algn="l">
              <a:lnSpc>
                <a:spcPts val="3459"/>
              </a:lnSpc>
              <a:spcBef>
                <a:spcPct val="0"/>
              </a:spcBef>
            </a:pPr>
            <a:r>
              <a:rPr lang="en-US" sz="2471" u="none" strike="noStrike" spc="49">
                <a:solidFill>
                  <a:srgbClr val="FFFFFF"/>
                </a:solidFill>
                <a:latin typeface="Now"/>
              </a:rPr>
              <a:t> </a:t>
            </a:r>
          </a:p>
          <a:p>
            <a:pPr marL="0" lvl="0" indent="0" algn="l">
              <a:lnSpc>
                <a:spcPts val="3459"/>
              </a:lnSpc>
              <a:spcBef>
                <a:spcPct val="0"/>
              </a:spcBef>
            </a:pPr>
            <a:r>
              <a:rPr lang="en-US" sz="2471" u="none" strike="noStrike" spc="49">
                <a:solidFill>
                  <a:srgbClr val="FFFFFF"/>
                </a:solidFill>
                <a:latin typeface="Now"/>
              </a:rPr>
              <a:t>Ułatwienia w podróżowaniu związane z Unią Europejską:</a:t>
            </a:r>
          </a:p>
          <a:p>
            <a:pPr marL="0" lvl="0" indent="0" algn="l">
              <a:lnSpc>
                <a:spcPts val="3459"/>
              </a:lnSpc>
              <a:spcBef>
                <a:spcPct val="0"/>
              </a:spcBef>
            </a:pPr>
            <a:endParaRPr lang="en-US" sz="2471" u="none" strike="noStrike" spc="49">
              <a:solidFill>
                <a:srgbClr val="FFFFFF"/>
              </a:solidFill>
              <a:latin typeface="Now"/>
            </a:endParaRPr>
          </a:p>
          <a:p>
            <a:pPr marL="0" lvl="0" indent="0" algn="l">
              <a:lnSpc>
                <a:spcPts val="3459"/>
              </a:lnSpc>
              <a:spcBef>
                <a:spcPct val="0"/>
              </a:spcBef>
            </a:pPr>
            <a:r>
              <a:rPr lang="en-US" sz="2471" u="none" strike="noStrike" spc="49">
                <a:solidFill>
                  <a:srgbClr val="FFFFFF"/>
                </a:solidFill>
                <a:latin typeface="Now"/>
                <a:ea typeface="Now"/>
              </a:rPr>
              <a:t>● Obywatele Unii Europejskiej muszą posiadać tylko paszport lub dowód osobisty - dzięki układowi z Schengen większość państw UE zniosła kontrole graniczne, jednak podróżując do państw spoza strefy Schengen należy okazać ważny paszport lub dowód osobisty. Do podróżowania po terenie UE nie są potrzebne także wizy.</a:t>
            </a:r>
          </a:p>
          <a:p>
            <a:pPr marL="0" lvl="0" indent="0" algn="l">
              <a:lnSpc>
                <a:spcPts val="3459"/>
              </a:lnSpc>
              <a:spcBef>
                <a:spcPct val="0"/>
              </a:spcBef>
            </a:pPr>
            <a:r>
              <a:rPr lang="en-US" sz="2471" u="none" strike="noStrike" spc="49">
                <a:solidFill>
                  <a:srgbClr val="FFFFFF"/>
                </a:solidFill>
                <a:latin typeface="Now"/>
                <a:ea typeface="Now"/>
              </a:rPr>
              <a:t>● Obywatele spoza Unii Europejskiej muszą posiadać paszport i wizę (w przypadku obywateli ponad 100 krajów).</a:t>
            </a:r>
          </a:p>
          <a:p>
            <a:pPr marL="0" lvl="0" indent="0" algn="l">
              <a:lnSpc>
                <a:spcPts val="3459"/>
              </a:lnSpc>
              <a:spcBef>
                <a:spcPct val="0"/>
              </a:spcBef>
            </a:pPr>
            <a:endParaRPr lang="en-US" sz="2471" u="none" strike="noStrike" spc="49">
              <a:solidFill>
                <a:srgbClr val="FFFFFF"/>
              </a:solidFill>
              <a:latin typeface="Now"/>
              <a:ea typeface="Now"/>
            </a:endParaRPr>
          </a:p>
        </p:txBody>
      </p:sp>
      <p:sp>
        <p:nvSpPr>
          <p:cNvPr id="6" name="Freeform 6"/>
          <p:cNvSpPr/>
          <p:nvPr/>
        </p:nvSpPr>
        <p:spPr>
          <a:xfrm>
            <a:off x="14356347" y="8404123"/>
            <a:ext cx="3684686" cy="1708355"/>
          </a:xfrm>
          <a:custGeom>
            <a:avLst/>
            <a:gdLst/>
            <a:ahLst/>
            <a:cxnLst/>
            <a:rect l="l" t="t" r="r" b="b"/>
            <a:pathLst>
              <a:path w="3684686" h="1708355">
                <a:moveTo>
                  <a:pt x="0" y="0"/>
                </a:moveTo>
                <a:lnTo>
                  <a:pt x="3684686" y="0"/>
                </a:lnTo>
                <a:lnTo>
                  <a:pt x="3684686" y="1708354"/>
                </a:lnTo>
                <a:lnTo>
                  <a:pt x="0" y="17083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5930274" y="686046"/>
            <a:ext cx="5854258" cy="795164"/>
          </a:xfrm>
          <a:prstGeom prst="rect">
            <a:avLst/>
          </a:prstGeom>
        </p:spPr>
        <p:txBody>
          <a:bodyPr lIns="0" tIns="0" rIns="0" bIns="0" rtlCol="0" anchor="t">
            <a:spAutoFit/>
          </a:bodyPr>
          <a:lstStyle/>
          <a:p>
            <a:pPr marL="0" lvl="0" indent="0" algn="ctr">
              <a:lnSpc>
                <a:spcPts val="6572"/>
              </a:lnSpc>
              <a:spcBef>
                <a:spcPct val="0"/>
              </a:spcBef>
            </a:pPr>
            <a:r>
              <a:rPr lang="en-US" sz="4694" u="none" strike="noStrike">
                <a:solidFill>
                  <a:srgbClr val="FFFFFF"/>
                </a:solidFill>
                <a:latin typeface="Lora"/>
              </a:rPr>
              <a:t>Podróże po Europie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421881" y="981075"/>
            <a:ext cx="17097531" cy="8144592"/>
          </a:xfrm>
          <a:prstGeom prst="rect">
            <a:avLst/>
          </a:prstGeom>
        </p:spPr>
        <p:txBody>
          <a:bodyPr lIns="0" tIns="0" rIns="0" bIns="0" rtlCol="0" anchor="t">
            <a:spAutoFit/>
          </a:bodyPr>
          <a:lstStyle/>
          <a:p>
            <a:pPr marL="0" lvl="0" indent="0" algn="l">
              <a:lnSpc>
                <a:spcPts val="3875"/>
              </a:lnSpc>
              <a:spcBef>
                <a:spcPct val="0"/>
              </a:spcBef>
            </a:pPr>
            <a:r>
              <a:rPr lang="en-US" sz="2768" u="none" strike="noStrike" spc="55">
                <a:solidFill>
                  <a:srgbClr val="FFFFFF"/>
                </a:solidFill>
                <a:latin typeface="Now"/>
                <a:ea typeface="Now"/>
              </a:rPr>
              <a:t>● Prawo jazdy wydane w jednym z krajów członkowskich UE jest uznawane na całym jej terenie.</a:t>
            </a:r>
          </a:p>
          <a:p>
            <a:pPr marL="0" lvl="0" indent="0" algn="l">
              <a:lnSpc>
                <a:spcPts val="3875"/>
              </a:lnSpc>
              <a:spcBef>
                <a:spcPct val="0"/>
              </a:spcBef>
            </a:pPr>
            <a:r>
              <a:rPr lang="en-US" sz="2768" u="none" strike="noStrike" spc="55">
                <a:solidFill>
                  <a:srgbClr val="FFFFFF"/>
                </a:solidFill>
                <a:latin typeface="Now"/>
                <a:ea typeface="Now"/>
              </a:rPr>
              <a:t>● Ubezpieczenie pojazdu jest ważne na terenie całej UE.</a:t>
            </a:r>
          </a:p>
          <a:p>
            <a:pPr marL="0" lvl="0" indent="0" algn="l">
              <a:lnSpc>
                <a:spcPts val="3875"/>
              </a:lnSpc>
              <a:spcBef>
                <a:spcPct val="0"/>
              </a:spcBef>
            </a:pPr>
            <a:r>
              <a:rPr lang="en-US" sz="2768" u="none" strike="noStrike" spc="55">
                <a:solidFill>
                  <a:srgbClr val="FFFFFF"/>
                </a:solidFill>
                <a:latin typeface="Now"/>
                <a:ea typeface="Now"/>
              </a:rPr>
              <a:t>● UE zapewnia bezpieczny przejazd i zrównoważone ceny przejazdu.</a:t>
            </a:r>
          </a:p>
          <a:p>
            <a:pPr marL="0" lvl="0" indent="0" algn="l">
              <a:lnSpc>
                <a:spcPts val="3875"/>
              </a:lnSpc>
              <a:spcBef>
                <a:spcPct val="0"/>
              </a:spcBef>
            </a:pPr>
            <a:r>
              <a:rPr lang="en-US" sz="2768" u="none" strike="noStrike" spc="55">
                <a:solidFill>
                  <a:srgbClr val="FFFFFF"/>
                </a:solidFill>
                <a:latin typeface="Now"/>
                <a:ea typeface="Now"/>
              </a:rPr>
              <a:t>● Długodystansowe trasy rowerowe.</a:t>
            </a:r>
          </a:p>
          <a:p>
            <a:pPr marL="0" lvl="0" indent="0" algn="l">
              <a:lnSpc>
                <a:spcPts val="3875"/>
              </a:lnSpc>
              <a:spcBef>
                <a:spcPct val="0"/>
              </a:spcBef>
            </a:pPr>
            <a:r>
              <a:rPr lang="en-US" sz="2768" u="none" strike="noStrike" spc="55">
                <a:solidFill>
                  <a:srgbClr val="FFFFFF"/>
                </a:solidFill>
                <a:latin typeface="Now"/>
                <a:ea typeface="Now"/>
              </a:rPr>
              <a:t>● Niższe ceny lotów, większy wybór przewoźników i tras lotniczych.</a:t>
            </a:r>
          </a:p>
          <a:p>
            <a:pPr marL="0" lvl="0" indent="0" algn="l">
              <a:lnSpc>
                <a:spcPts val="3875"/>
              </a:lnSpc>
              <a:spcBef>
                <a:spcPct val="0"/>
              </a:spcBef>
            </a:pPr>
            <a:r>
              <a:rPr lang="en-US" sz="2768" u="none" strike="noStrike" spc="55">
                <a:solidFill>
                  <a:srgbClr val="FFFFFF"/>
                </a:solidFill>
                <a:latin typeface="Now"/>
                <a:ea typeface="Now"/>
              </a:rPr>
              <a:t>● Rozbudowana sieć kolejowa.</a:t>
            </a:r>
          </a:p>
          <a:p>
            <a:pPr marL="0" lvl="0" indent="0" algn="l">
              <a:lnSpc>
                <a:spcPts val="3875"/>
              </a:lnSpc>
              <a:spcBef>
                <a:spcPct val="0"/>
              </a:spcBef>
            </a:pPr>
            <a:r>
              <a:rPr lang="en-US" sz="2768" u="none" strike="noStrike" spc="55">
                <a:solidFill>
                  <a:srgbClr val="FFFFFF"/>
                </a:solidFill>
                <a:latin typeface="Now"/>
                <a:ea typeface="Now"/>
              </a:rPr>
              <a:t>● Dobrze rozwinięty transport wodny.</a:t>
            </a:r>
          </a:p>
          <a:p>
            <a:pPr marL="0" lvl="0" indent="0" algn="l">
              <a:lnSpc>
                <a:spcPts val="3875"/>
              </a:lnSpc>
              <a:spcBef>
                <a:spcPct val="0"/>
              </a:spcBef>
            </a:pPr>
            <a:r>
              <a:rPr lang="en-US" sz="2768" u="none" strike="noStrike" spc="55">
                <a:solidFill>
                  <a:srgbClr val="FFFFFF"/>
                </a:solidFill>
                <a:latin typeface="Now"/>
                <a:ea typeface="Now"/>
              </a:rPr>
              <a:t>● Dostęp do opieki zdrowotnej na takich samych zasadach jak w kraju zamieszkania - Europejska Karta Ubezpieczenia Zdrowotnego (EKUS).</a:t>
            </a:r>
          </a:p>
          <a:p>
            <a:pPr marL="0" lvl="0" indent="0" algn="l">
              <a:lnSpc>
                <a:spcPts val="3875"/>
              </a:lnSpc>
              <a:spcBef>
                <a:spcPct val="0"/>
              </a:spcBef>
            </a:pPr>
            <a:r>
              <a:rPr lang="en-US" sz="2768" u="none" strike="noStrike" spc="55">
                <a:solidFill>
                  <a:srgbClr val="FFFFFF"/>
                </a:solidFill>
                <a:latin typeface="Now"/>
                <a:ea typeface="Now"/>
              </a:rPr>
              <a:t>● Recepta na leki ważna we wszystkich krajach UE.</a:t>
            </a:r>
          </a:p>
          <a:p>
            <a:pPr marL="0" lvl="0" indent="0" algn="l">
              <a:lnSpc>
                <a:spcPts val="3875"/>
              </a:lnSpc>
              <a:spcBef>
                <a:spcPct val="0"/>
              </a:spcBef>
            </a:pPr>
            <a:r>
              <a:rPr lang="en-US" sz="2768" u="none" strike="noStrike" spc="55">
                <a:solidFill>
                  <a:srgbClr val="FFFFFF"/>
                </a:solidFill>
                <a:latin typeface="Now"/>
                <a:ea typeface="Now"/>
              </a:rPr>
              <a:t>● Możliwość korzystania z telefonu komórkowego na takich samych zasadach, jak w swoim kraju - bez dodatkowych opłat.</a:t>
            </a:r>
          </a:p>
          <a:p>
            <a:pPr marL="0" lvl="0" indent="0" algn="l">
              <a:lnSpc>
                <a:spcPts val="3875"/>
              </a:lnSpc>
              <a:spcBef>
                <a:spcPct val="0"/>
              </a:spcBef>
            </a:pPr>
            <a:r>
              <a:rPr lang="en-US" sz="2768" u="none" strike="noStrike" spc="55">
                <a:solidFill>
                  <a:srgbClr val="FFFFFF"/>
                </a:solidFill>
                <a:latin typeface="Now"/>
                <a:ea typeface="Now"/>
              </a:rPr>
              <a:t>● Szeroki zakres dostępu do internetu i darmowego Wi-Fi.</a:t>
            </a:r>
          </a:p>
          <a:p>
            <a:pPr marL="0" lvl="0" indent="0" algn="l">
              <a:lnSpc>
                <a:spcPts val="3875"/>
              </a:lnSpc>
              <a:spcBef>
                <a:spcPct val="0"/>
              </a:spcBef>
            </a:pPr>
            <a:r>
              <a:rPr lang="en-US" sz="2768" u="none" strike="noStrike" spc="55">
                <a:solidFill>
                  <a:srgbClr val="FFFFFF"/>
                </a:solidFill>
                <a:latin typeface="Now"/>
                <a:ea typeface="Now"/>
              </a:rPr>
              <a:t>● Jeden europejski numer alarmowy: 112 - łatwe wezwanie pomocy w nagłych sytuacjach.</a:t>
            </a:r>
          </a:p>
          <a:p>
            <a:pPr marL="0" lvl="0" indent="0" algn="l">
              <a:lnSpc>
                <a:spcPts val="3875"/>
              </a:lnSpc>
              <a:spcBef>
                <a:spcPct val="0"/>
              </a:spcBef>
            </a:pPr>
            <a:r>
              <a:rPr lang="en-US" sz="2768" u="none" strike="noStrike" spc="55">
                <a:solidFill>
                  <a:srgbClr val="FFFFFF"/>
                </a:solidFill>
                <a:latin typeface="Now"/>
              </a:rPr>
              <a:t> </a:t>
            </a:r>
          </a:p>
          <a:p>
            <a:pPr marL="0" lvl="0" indent="0" algn="l">
              <a:lnSpc>
                <a:spcPts val="3875"/>
              </a:lnSpc>
              <a:spcBef>
                <a:spcPct val="0"/>
              </a:spcBef>
            </a:pPr>
            <a:endParaRPr lang="en-US" sz="2768" u="none" strike="noStrike" spc="55">
              <a:solidFill>
                <a:srgbClr val="FFFFFF"/>
              </a:solidFill>
              <a:latin typeface="Now"/>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837" b="-8837"/>
            </a:stretch>
          </a:blipFill>
        </p:spPr>
      </p:sp>
      <p:sp>
        <p:nvSpPr>
          <p:cNvPr id="3" name="TextBox 3"/>
          <p:cNvSpPr txBox="1"/>
          <p:nvPr/>
        </p:nvSpPr>
        <p:spPr>
          <a:xfrm>
            <a:off x="860253" y="1253241"/>
            <a:ext cx="16979802" cy="8270519"/>
          </a:xfrm>
          <a:prstGeom prst="rect">
            <a:avLst/>
          </a:prstGeom>
        </p:spPr>
        <p:txBody>
          <a:bodyPr lIns="0" tIns="0" rIns="0" bIns="0" rtlCol="0" anchor="t">
            <a:spAutoFit/>
          </a:bodyPr>
          <a:lstStyle/>
          <a:p>
            <a:pPr marL="0" lvl="0" indent="0" algn="l">
              <a:lnSpc>
                <a:spcPts val="3459"/>
              </a:lnSpc>
              <a:spcBef>
                <a:spcPct val="0"/>
              </a:spcBef>
            </a:pPr>
            <a:endParaRPr/>
          </a:p>
          <a:p>
            <a:pPr marL="0" lvl="0" indent="0" algn="l">
              <a:lnSpc>
                <a:spcPts val="3459"/>
              </a:lnSpc>
              <a:spcBef>
                <a:spcPct val="0"/>
              </a:spcBef>
            </a:pPr>
            <a:r>
              <a:rPr lang="en-US" sz="2471" u="none" strike="noStrike" spc="49">
                <a:solidFill>
                  <a:srgbClr val="FFFFFF"/>
                </a:solidFill>
                <a:latin typeface="Now"/>
              </a:rPr>
              <a:t> </a:t>
            </a:r>
          </a:p>
          <a:p>
            <a:pPr marL="0" lvl="0" indent="0" algn="l">
              <a:lnSpc>
                <a:spcPts val="3459"/>
              </a:lnSpc>
              <a:spcBef>
                <a:spcPct val="0"/>
              </a:spcBef>
            </a:pPr>
            <a:r>
              <a:rPr lang="en-US" sz="2471" u="none" strike="noStrike" spc="49">
                <a:solidFill>
                  <a:srgbClr val="FFFFFF"/>
                </a:solidFill>
                <a:latin typeface="Now"/>
              </a:rPr>
              <a:t>Rok 2023 przyniósł Unii Europejskiej wiele wyzwań, z którymi musiała się zmierzyć - od reakcji na działania wojenne w Ukrainie, przez zmierzenie się z kryzysem energetycznym, aż po walkę z kryzysem klimatycznym. Oto niektóre z działań podjętych przez Unię Europejską w minionym roku: </a:t>
            </a:r>
          </a:p>
          <a:p>
            <a:pPr marL="0" lvl="0" indent="0" algn="l">
              <a:lnSpc>
                <a:spcPts val="3459"/>
              </a:lnSpc>
              <a:spcBef>
                <a:spcPct val="0"/>
              </a:spcBef>
            </a:pPr>
            <a:r>
              <a:rPr lang="en-US" sz="2471" u="none" strike="noStrike" spc="49">
                <a:solidFill>
                  <a:srgbClr val="FFFFFF"/>
                </a:solidFill>
                <a:latin typeface="Now"/>
                <a:ea typeface="Now"/>
              </a:rPr>
              <a:t>● Decyzja o otwarciu negocjacji w sprawie przystąpienia Ukrainy do UE.</a:t>
            </a:r>
          </a:p>
          <a:p>
            <a:pPr marL="0" lvl="0" indent="0" algn="l">
              <a:lnSpc>
                <a:spcPts val="3459"/>
              </a:lnSpc>
              <a:spcBef>
                <a:spcPct val="0"/>
              </a:spcBef>
            </a:pPr>
            <a:r>
              <a:rPr lang="en-US" sz="2471" u="none" strike="noStrike" spc="49">
                <a:solidFill>
                  <a:srgbClr val="FFFFFF"/>
                </a:solidFill>
                <a:latin typeface="Now"/>
                <a:ea typeface="Now"/>
              </a:rPr>
              <a:t>● Pomoc finansowa i humanitarna dla Ukrainy, wsparcie wojskowe, nałożenie sankcji na Rosję, umożliwienie transportu produktów rolnych (głównie zbóż) z Ukrainy do państw członkowskich.</a:t>
            </a:r>
          </a:p>
          <a:p>
            <a:pPr marL="0" lvl="0" indent="0" algn="l">
              <a:lnSpc>
                <a:spcPts val="3459"/>
              </a:lnSpc>
              <a:spcBef>
                <a:spcPct val="0"/>
              </a:spcBef>
            </a:pPr>
            <a:r>
              <a:rPr lang="en-US" sz="2471" u="none" strike="noStrike" spc="49">
                <a:solidFill>
                  <a:srgbClr val="FFFFFF"/>
                </a:solidFill>
                <a:latin typeface="Now"/>
                <a:ea typeface="Now"/>
              </a:rPr>
              <a:t>● Transformacja gospodarki: przyspieszenie cyfryzacji, wprowadzenie regulacji dotyczących sztucznej inteligencji AI, działania na rzecz zmniejszenia emisji CO2, wzmocnienie jednolitego rynku, zwiększenie zdolności do produkcji czystej energii.</a:t>
            </a:r>
          </a:p>
          <a:p>
            <a:pPr marL="0" lvl="0" indent="0" algn="l">
              <a:lnSpc>
                <a:spcPts val="3459"/>
              </a:lnSpc>
              <a:spcBef>
                <a:spcPct val="0"/>
              </a:spcBef>
            </a:pPr>
            <a:r>
              <a:rPr lang="en-US" sz="2471" u="none" strike="noStrike" spc="49">
                <a:solidFill>
                  <a:srgbClr val="FFFFFF"/>
                </a:solidFill>
                <a:latin typeface="Now"/>
                <a:ea typeface="Now"/>
              </a:rPr>
              <a:t>● Przedstawienie strategii bezpieczeństwa gospodarczego.</a:t>
            </a:r>
          </a:p>
          <a:p>
            <a:pPr marL="0" lvl="0" indent="0" algn="l">
              <a:lnSpc>
                <a:spcPts val="3459"/>
              </a:lnSpc>
              <a:spcBef>
                <a:spcPct val="0"/>
              </a:spcBef>
            </a:pPr>
            <a:r>
              <a:rPr lang="en-US" sz="2471" u="none" strike="noStrike" spc="49">
                <a:solidFill>
                  <a:srgbClr val="FFFFFF"/>
                </a:solidFill>
                <a:latin typeface="Now"/>
                <a:ea typeface="Now"/>
              </a:rPr>
              <a:t>● Wsparcie finansowe ekologicznych projektów.</a:t>
            </a:r>
          </a:p>
          <a:p>
            <a:pPr marL="0" lvl="0" indent="0" algn="l">
              <a:lnSpc>
                <a:spcPts val="3459"/>
              </a:lnSpc>
              <a:spcBef>
                <a:spcPct val="0"/>
              </a:spcBef>
            </a:pPr>
            <a:r>
              <a:rPr lang="en-US" sz="2471" u="none" strike="noStrike" spc="49">
                <a:solidFill>
                  <a:srgbClr val="FFFFFF"/>
                </a:solidFill>
                <a:latin typeface="Now"/>
                <a:ea typeface="Now"/>
              </a:rPr>
              <a:t>● Tworzenie morskich elektrowni wiatrowych.</a:t>
            </a:r>
          </a:p>
          <a:p>
            <a:pPr marL="0" lvl="0" indent="0" algn="l">
              <a:lnSpc>
                <a:spcPts val="3459"/>
              </a:lnSpc>
              <a:spcBef>
                <a:spcPct val="0"/>
              </a:spcBef>
            </a:pPr>
            <a:r>
              <a:rPr lang="en-US" sz="2471" u="none" strike="noStrike" spc="49">
                <a:solidFill>
                  <a:srgbClr val="FFFFFF"/>
                </a:solidFill>
                <a:latin typeface="Now"/>
                <a:ea typeface="Now"/>
              </a:rPr>
              <a:t>● Przygotowania do wprowadzenia cyfrowego euro.</a:t>
            </a:r>
          </a:p>
          <a:p>
            <a:pPr marL="0" lvl="0" indent="0" algn="l">
              <a:lnSpc>
                <a:spcPts val="3459"/>
              </a:lnSpc>
              <a:spcBef>
                <a:spcPct val="0"/>
              </a:spcBef>
            </a:pPr>
            <a:r>
              <a:rPr lang="en-US" sz="2471" u="none" strike="noStrike" spc="49">
                <a:solidFill>
                  <a:srgbClr val="FFFFFF"/>
                </a:solidFill>
                <a:latin typeface="Now"/>
                <a:ea typeface="Now"/>
              </a:rPr>
              <a:t>● Reforma unii celnej.</a:t>
            </a:r>
          </a:p>
          <a:p>
            <a:pPr marL="0" lvl="0" indent="0" algn="l">
              <a:lnSpc>
                <a:spcPts val="3459"/>
              </a:lnSpc>
              <a:spcBef>
                <a:spcPct val="0"/>
              </a:spcBef>
            </a:pPr>
            <a:r>
              <a:rPr lang="en-US" sz="2471" u="none" strike="noStrike" spc="49">
                <a:solidFill>
                  <a:srgbClr val="FFFFFF"/>
                </a:solidFill>
                <a:latin typeface="Now"/>
                <a:ea typeface="Now"/>
              </a:rPr>
              <a:t>● Działania mające na celu wprowadzenie Zielonego Ładu, mającego przynieść korzyści klimatyczne i neutralność emisyjną i neutralizację zanieczyszczeń</a:t>
            </a:r>
          </a:p>
          <a:p>
            <a:pPr marL="0" lvl="0" indent="0" algn="l">
              <a:lnSpc>
                <a:spcPts val="3459"/>
              </a:lnSpc>
              <a:spcBef>
                <a:spcPct val="0"/>
              </a:spcBef>
            </a:pPr>
            <a:endParaRPr lang="en-US" sz="2471" u="none" strike="noStrike" spc="49">
              <a:solidFill>
                <a:srgbClr val="FFFFFF"/>
              </a:solidFill>
              <a:latin typeface="Now"/>
              <a:ea typeface="Now"/>
            </a:endParaRPr>
          </a:p>
        </p:txBody>
      </p:sp>
      <p:sp>
        <p:nvSpPr>
          <p:cNvPr id="4" name="TextBox 4"/>
          <p:cNvSpPr txBox="1"/>
          <p:nvPr/>
        </p:nvSpPr>
        <p:spPr>
          <a:xfrm>
            <a:off x="5681736" y="373621"/>
            <a:ext cx="6057743" cy="927245"/>
          </a:xfrm>
          <a:prstGeom prst="rect">
            <a:avLst/>
          </a:prstGeom>
        </p:spPr>
        <p:txBody>
          <a:bodyPr lIns="0" tIns="0" rIns="0" bIns="0" rtlCol="0" anchor="t">
            <a:spAutoFit/>
          </a:bodyPr>
          <a:lstStyle/>
          <a:p>
            <a:pPr marL="0" lvl="0" indent="0" algn="ctr">
              <a:lnSpc>
                <a:spcPts val="7692"/>
              </a:lnSpc>
              <a:spcBef>
                <a:spcPct val="0"/>
              </a:spcBef>
            </a:pPr>
            <a:r>
              <a:rPr lang="en-US" sz="5494" u="none" strike="noStrike">
                <a:solidFill>
                  <a:srgbClr val="FFFFFF"/>
                </a:solidFill>
                <a:latin typeface="Lora"/>
              </a:rPr>
              <a:t>Działania Unii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837" b="-8837"/>
            </a:stretch>
          </a:blipFill>
        </p:spPr>
      </p:sp>
      <p:sp>
        <p:nvSpPr>
          <p:cNvPr id="3" name="TextBox 3"/>
          <p:cNvSpPr txBox="1"/>
          <p:nvPr/>
        </p:nvSpPr>
        <p:spPr>
          <a:xfrm>
            <a:off x="705898" y="572159"/>
            <a:ext cx="16876204" cy="9085532"/>
          </a:xfrm>
          <a:prstGeom prst="rect">
            <a:avLst/>
          </a:prstGeom>
        </p:spPr>
        <p:txBody>
          <a:bodyPr lIns="0" tIns="0" rIns="0" bIns="0" rtlCol="0" anchor="t">
            <a:spAutoFit/>
          </a:bodyPr>
          <a:lstStyle/>
          <a:p>
            <a:pPr algn="l">
              <a:lnSpc>
                <a:spcPts val="4015"/>
              </a:lnSpc>
            </a:pPr>
            <a:r>
              <a:rPr lang="en-US" sz="2867">
                <a:solidFill>
                  <a:srgbClr val="FFFFFF"/>
                </a:solidFill>
                <a:latin typeface="Open Sans"/>
                <a:ea typeface="Open Sans"/>
              </a:rPr>
              <a:t>●Zapewnienie przystępnej cenowo, bezpiecznej i zrównoważonej Energii dla Europy - wykorzystanie odnawialnych źródeł energii, przyspieszenie produkcji zielonej energii.</a:t>
            </a:r>
          </a:p>
          <a:p>
            <a:pPr algn="l">
              <a:lnSpc>
                <a:spcPts val="4015"/>
              </a:lnSpc>
            </a:pPr>
            <a:r>
              <a:rPr lang="en-US" sz="2867">
                <a:solidFill>
                  <a:srgbClr val="FFFFFF"/>
                </a:solidFill>
                <a:latin typeface="Open Sans"/>
                <a:ea typeface="Open Sans"/>
              </a:rPr>
              <a:t>● Realizacja planu „Cyfrowa Europa”, wsparcie finansowe cyfrowych projektów, rozwój sztucznej inteligencji, cyfryzacja wielu sektorów gospodarki, ochrona danych obywateli.</a:t>
            </a:r>
          </a:p>
          <a:p>
            <a:pPr algn="l">
              <a:lnSpc>
                <a:spcPts val="4015"/>
              </a:lnSpc>
            </a:pPr>
            <a:r>
              <a:rPr lang="en-US" sz="2867">
                <a:solidFill>
                  <a:srgbClr val="FFFFFF"/>
                </a:solidFill>
                <a:latin typeface="Open Sans"/>
                <a:ea typeface="Open Sans"/>
              </a:rPr>
              <a:t>● Budowanie sprawiedliwej i socjalnej Europy - ożywienie dialogu społecznego i gospodarki społecznej, podnoszenie i zmiana kwalifikacji obywateli państw członkowskich, wsparcie edukacji ( program ERASMUS+), wspieranie badań naukowych, równość płci i osób LGBTQ, pomoc osobom niepełnosprawnym.</a:t>
            </a:r>
          </a:p>
          <a:p>
            <a:pPr algn="l">
              <a:lnSpc>
                <a:spcPts val="4015"/>
              </a:lnSpc>
            </a:pPr>
            <a:r>
              <a:rPr lang="en-US" sz="2867">
                <a:solidFill>
                  <a:srgbClr val="FFFFFF"/>
                </a:solidFill>
                <a:latin typeface="Open Sans"/>
                <a:ea typeface="Open Sans"/>
              </a:rPr>
              <a:t>● Działania na rzecz ochrony ludności - zwalczanie handlu narkotykami, uzgodnienia w sprawie polityki migracyjnej, zwalczanie nielegalnych migracji, zwiększenie bezpieczeństwa zdrowotnego, udoskonalenie systemów medycznych, modernizacja szpitali, ochrona zdrowia psychicznego.</a:t>
            </a:r>
          </a:p>
          <a:p>
            <a:pPr algn="l">
              <a:lnSpc>
                <a:spcPts val="4015"/>
              </a:lnSpc>
            </a:pPr>
            <a:r>
              <a:rPr lang="en-US" sz="2867">
                <a:solidFill>
                  <a:srgbClr val="FFFFFF"/>
                </a:solidFill>
                <a:latin typeface="Open Sans"/>
                <a:ea typeface="Open Sans"/>
              </a:rPr>
              <a:t>● Propagowanie europejskich interesów i wartości na świecie - polityka sąsiedztwa, strategie globalne, pomoc humanitarna, reagowanie na klęski żywiołowe i zapobieganie im, umowy handlowe.</a:t>
            </a:r>
          </a:p>
          <a:p>
            <a:pPr algn="l">
              <a:lnSpc>
                <a:spcPts val="4015"/>
              </a:lnSpc>
            </a:pPr>
            <a:r>
              <a:rPr lang="en-US" sz="2867">
                <a:solidFill>
                  <a:srgbClr val="FFFFFF"/>
                </a:solidFill>
                <a:latin typeface="Open Sans"/>
                <a:ea typeface="Open Sans"/>
              </a:rPr>
              <a:t>● Wzmocnienie demokracji - ochrona praworządności i demokraci, wolność mediów, wzmocnienie roli obywateli i praw obywatelskich, praw dzieci i młodzieży.</a:t>
            </a:r>
          </a:p>
          <a:p>
            <a:pPr algn="l">
              <a:lnSpc>
                <a:spcPts val="4015"/>
              </a:lnSpc>
            </a:pPr>
            <a:r>
              <a:rPr lang="en-US" sz="2867">
                <a:solidFill>
                  <a:srgbClr val="FFFFFF"/>
                </a:solidFill>
                <a:latin typeface="Open Sans"/>
              </a:rPr>
              <a:t> </a:t>
            </a:r>
          </a:p>
          <a:p>
            <a:pPr algn="l">
              <a:lnSpc>
                <a:spcPts val="4015"/>
              </a:lnSpc>
            </a:pPr>
            <a:endParaRPr lang="en-US" sz="2867">
              <a:solidFill>
                <a:srgbClr val="FFFFFF"/>
              </a:solidFill>
              <a:latin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7014351" y="962025"/>
            <a:ext cx="10458032" cy="7679777"/>
          </a:xfrm>
          <a:prstGeom prst="rect">
            <a:avLst/>
          </a:prstGeom>
        </p:spPr>
        <p:txBody>
          <a:bodyPr lIns="0" tIns="0" rIns="0" bIns="0" rtlCol="0" anchor="t">
            <a:spAutoFit/>
          </a:bodyPr>
          <a:lstStyle/>
          <a:p>
            <a:pPr marL="680145" lvl="1" indent="-340072" algn="l">
              <a:lnSpc>
                <a:spcPts val="4410"/>
              </a:lnSpc>
              <a:spcBef>
                <a:spcPct val="0"/>
              </a:spcBef>
              <a:buFont typeface="Arial"/>
              <a:buChar char="•"/>
            </a:pPr>
            <a:r>
              <a:rPr lang="en-US" sz="3150" u="none" strike="noStrike" spc="63">
                <a:solidFill>
                  <a:srgbClr val="FFFFFF"/>
                </a:solidFill>
                <a:latin typeface="Now"/>
              </a:rPr>
              <a:t>Możesz mieszkać i pracować w innym państwie UE.</a:t>
            </a:r>
          </a:p>
          <a:p>
            <a:pPr marL="680145" lvl="1" indent="-340072" algn="l">
              <a:lnSpc>
                <a:spcPts val="4410"/>
              </a:lnSpc>
              <a:spcBef>
                <a:spcPct val="0"/>
              </a:spcBef>
              <a:buFont typeface="Arial"/>
              <a:buChar char="•"/>
            </a:pPr>
            <a:r>
              <a:rPr lang="en-US" sz="3150" u="none" strike="noStrike" spc="63">
                <a:solidFill>
                  <a:srgbClr val="FFFFFF"/>
                </a:solidFill>
                <a:latin typeface="Now"/>
              </a:rPr>
              <a:t>Możesz studiować lub odbyć szkolenie w innym państwie UE. </a:t>
            </a:r>
          </a:p>
          <a:p>
            <a:pPr marL="680145" lvl="1" indent="-340072" algn="l">
              <a:lnSpc>
                <a:spcPts val="4410"/>
              </a:lnSpc>
              <a:spcBef>
                <a:spcPct val="0"/>
              </a:spcBef>
              <a:buFont typeface="Arial"/>
              <a:buChar char="•"/>
            </a:pPr>
            <a:r>
              <a:rPr lang="en-US" sz="3150" u="none" strike="noStrike" spc="63">
                <a:solidFill>
                  <a:srgbClr val="FFFFFF"/>
                </a:solidFill>
                <a:latin typeface="Now"/>
              </a:rPr>
              <a:t>możliwość skorzystania z usług państwowej opieki zdrowotnej dzięki europejskiej karcie ubezpieczenia zdrowotnego</a:t>
            </a:r>
          </a:p>
          <a:p>
            <a:pPr marL="680145" lvl="1" indent="-340072" algn="l">
              <a:lnSpc>
                <a:spcPts val="4410"/>
              </a:lnSpc>
              <a:spcBef>
                <a:spcPct val="0"/>
              </a:spcBef>
              <a:buFont typeface="Arial"/>
              <a:buChar char="•"/>
            </a:pPr>
            <a:r>
              <a:rPr lang="en-US" sz="3150" u="none" strike="noStrike" spc="63">
                <a:solidFill>
                  <a:srgbClr val="FFFFFF"/>
                </a:solidFill>
                <a:latin typeface="Now"/>
              </a:rPr>
              <a:t>W 20 państwach członkowskich możesz używać jednej waluty – euro.</a:t>
            </a:r>
          </a:p>
          <a:p>
            <a:pPr marL="680145" lvl="1" indent="-340072" algn="l">
              <a:lnSpc>
                <a:spcPts val="4410"/>
              </a:lnSpc>
              <a:spcBef>
                <a:spcPct val="0"/>
              </a:spcBef>
              <a:buFont typeface="Arial"/>
              <a:buChar char="•"/>
            </a:pPr>
            <a:r>
              <a:rPr lang="en-US" sz="3150" u="none" strike="noStrike" spc="63">
                <a:solidFill>
                  <a:srgbClr val="FFFFFF"/>
                </a:solidFill>
                <a:latin typeface="Now"/>
              </a:rPr>
              <a:t>pełna ochrona praw pasażerów podczas podróży samolotem, koleją, statkiem, autobusem lub autokarem.</a:t>
            </a:r>
          </a:p>
          <a:p>
            <a:pPr marL="680145" lvl="1" indent="-340072" algn="l">
              <a:lnSpc>
                <a:spcPts val="4410"/>
              </a:lnSpc>
              <a:spcBef>
                <a:spcPct val="0"/>
              </a:spcBef>
              <a:buFont typeface="Arial"/>
              <a:buChar char="•"/>
            </a:pPr>
            <a:r>
              <a:rPr lang="en-US" sz="3150" u="none" strike="noStrike" spc="63">
                <a:solidFill>
                  <a:srgbClr val="FFFFFF"/>
                </a:solidFill>
                <a:latin typeface="Now"/>
              </a:rPr>
              <a:t>Depozyty bankowe do 100 tys. euro są zawsze chronione.</a:t>
            </a:r>
          </a:p>
        </p:txBody>
      </p:sp>
      <p:grpSp>
        <p:nvGrpSpPr>
          <p:cNvPr id="3" name="Group 3"/>
          <p:cNvGrpSpPr>
            <a:grpSpLocks noChangeAspect="1"/>
          </p:cNvGrpSpPr>
          <p:nvPr/>
        </p:nvGrpSpPr>
        <p:grpSpPr>
          <a:xfrm>
            <a:off x="269210" y="5143500"/>
            <a:ext cx="6386220" cy="4423049"/>
            <a:chOff x="0" y="0"/>
            <a:chExt cx="3429000" cy="2374900"/>
          </a:xfrm>
        </p:grpSpPr>
        <p:sp>
          <p:nvSpPr>
            <p:cNvPr id="4" name="Freeform 4"/>
            <p:cNvSpPr/>
            <p:nvPr/>
          </p:nvSpPr>
          <p:spPr>
            <a:xfrm>
              <a:off x="50800" y="76200"/>
              <a:ext cx="3340100" cy="2235200"/>
            </a:xfrm>
            <a:custGeom>
              <a:avLst/>
              <a:gdLst/>
              <a:ahLst/>
              <a:cxnLst/>
              <a:rect l="l" t="t" r="r" b="b"/>
              <a:pathLst>
                <a:path w="3340100" h="2235200">
                  <a:moveTo>
                    <a:pt x="2171700" y="25400"/>
                  </a:moveTo>
                  <a:lnTo>
                    <a:pt x="2400300" y="0"/>
                  </a:lnTo>
                  <a:lnTo>
                    <a:pt x="2641600" y="38100"/>
                  </a:lnTo>
                  <a:lnTo>
                    <a:pt x="2984500" y="38100"/>
                  </a:lnTo>
                  <a:cubicBezTo>
                    <a:pt x="2984500" y="38100"/>
                    <a:pt x="3086100" y="12700"/>
                    <a:pt x="3098800" y="38100"/>
                  </a:cubicBezTo>
                  <a:cubicBezTo>
                    <a:pt x="3111500" y="63500"/>
                    <a:pt x="3162300" y="228600"/>
                    <a:pt x="3162300" y="228600"/>
                  </a:cubicBezTo>
                  <a:cubicBezTo>
                    <a:pt x="3162300" y="228600"/>
                    <a:pt x="3213100" y="304800"/>
                    <a:pt x="3200400" y="355600"/>
                  </a:cubicBezTo>
                  <a:cubicBezTo>
                    <a:pt x="3187700" y="406400"/>
                    <a:pt x="3225800" y="520700"/>
                    <a:pt x="3225800" y="520700"/>
                  </a:cubicBezTo>
                  <a:cubicBezTo>
                    <a:pt x="3225800" y="520700"/>
                    <a:pt x="3251200" y="571500"/>
                    <a:pt x="3225800" y="622300"/>
                  </a:cubicBezTo>
                  <a:cubicBezTo>
                    <a:pt x="3225800" y="622300"/>
                    <a:pt x="3213100" y="762000"/>
                    <a:pt x="3238500" y="812800"/>
                  </a:cubicBezTo>
                  <a:cubicBezTo>
                    <a:pt x="3238500" y="812800"/>
                    <a:pt x="3276600" y="838200"/>
                    <a:pt x="3251200" y="1003300"/>
                  </a:cubicBezTo>
                  <a:lnTo>
                    <a:pt x="3263900" y="1181100"/>
                  </a:lnTo>
                  <a:cubicBezTo>
                    <a:pt x="3263900" y="1181100"/>
                    <a:pt x="3238500" y="1257300"/>
                    <a:pt x="3251200" y="1308100"/>
                  </a:cubicBezTo>
                  <a:lnTo>
                    <a:pt x="3276600" y="1562100"/>
                  </a:lnTo>
                  <a:lnTo>
                    <a:pt x="3327400" y="1701800"/>
                  </a:lnTo>
                  <a:lnTo>
                    <a:pt x="3327400" y="1854200"/>
                  </a:lnTo>
                  <a:lnTo>
                    <a:pt x="3340100" y="1955800"/>
                  </a:lnTo>
                  <a:cubicBezTo>
                    <a:pt x="3340100" y="1955800"/>
                    <a:pt x="3314700" y="2019300"/>
                    <a:pt x="3213100" y="2044700"/>
                  </a:cubicBezTo>
                  <a:cubicBezTo>
                    <a:pt x="3213100" y="2044700"/>
                    <a:pt x="3149600" y="2044700"/>
                    <a:pt x="3098800" y="2082800"/>
                  </a:cubicBezTo>
                  <a:cubicBezTo>
                    <a:pt x="3048000" y="2120900"/>
                    <a:pt x="2933700" y="2197100"/>
                    <a:pt x="2870200" y="2184400"/>
                  </a:cubicBezTo>
                  <a:cubicBezTo>
                    <a:pt x="2870200" y="2184400"/>
                    <a:pt x="2717800" y="2171700"/>
                    <a:pt x="2692400" y="2146300"/>
                  </a:cubicBezTo>
                  <a:cubicBezTo>
                    <a:pt x="2692400" y="2146300"/>
                    <a:pt x="2590800" y="2133600"/>
                    <a:pt x="2565400" y="2133600"/>
                  </a:cubicBezTo>
                  <a:cubicBezTo>
                    <a:pt x="2540000" y="2133600"/>
                    <a:pt x="2476500" y="2146300"/>
                    <a:pt x="2476500" y="2146300"/>
                  </a:cubicBezTo>
                  <a:cubicBezTo>
                    <a:pt x="2476500" y="2146300"/>
                    <a:pt x="2400300" y="2171700"/>
                    <a:pt x="2362200" y="2159000"/>
                  </a:cubicBezTo>
                  <a:cubicBezTo>
                    <a:pt x="2324100" y="2146300"/>
                    <a:pt x="2298700" y="2146300"/>
                    <a:pt x="2222500" y="2159000"/>
                  </a:cubicBezTo>
                  <a:cubicBezTo>
                    <a:pt x="2222500" y="2159000"/>
                    <a:pt x="2197100" y="2184400"/>
                    <a:pt x="2019300" y="2184400"/>
                  </a:cubicBezTo>
                  <a:cubicBezTo>
                    <a:pt x="2019300" y="2184400"/>
                    <a:pt x="1866900" y="2235200"/>
                    <a:pt x="1790700" y="2184400"/>
                  </a:cubicBezTo>
                  <a:cubicBezTo>
                    <a:pt x="1790700" y="2184400"/>
                    <a:pt x="1765300" y="2146300"/>
                    <a:pt x="1549400" y="2159000"/>
                  </a:cubicBezTo>
                  <a:cubicBezTo>
                    <a:pt x="1549400" y="2159000"/>
                    <a:pt x="1397000" y="2171700"/>
                    <a:pt x="1371600" y="2159000"/>
                  </a:cubicBezTo>
                  <a:lnTo>
                    <a:pt x="1066800" y="2197100"/>
                  </a:lnTo>
                  <a:cubicBezTo>
                    <a:pt x="1066800" y="2197100"/>
                    <a:pt x="723900" y="2184400"/>
                    <a:pt x="673100" y="2171700"/>
                  </a:cubicBezTo>
                  <a:cubicBezTo>
                    <a:pt x="622300" y="2159000"/>
                    <a:pt x="419100" y="2120900"/>
                    <a:pt x="393700" y="2146300"/>
                  </a:cubicBezTo>
                  <a:cubicBezTo>
                    <a:pt x="368300" y="2171700"/>
                    <a:pt x="215900" y="2171700"/>
                    <a:pt x="190500" y="2159000"/>
                  </a:cubicBezTo>
                  <a:cubicBezTo>
                    <a:pt x="165100" y="2146300"/>
                    <a:pt x="127000" y="2044700"/>
                    <a:pt x="114300" y="1993900"/>
                  </a:cubicBezTo>
                  <a:cubicBezTo>
                    <a:pt x="101600" y="1943100"/>
                    <a:pt x="101600" y="1803400"/>
                    <a:pt x="101600" y="1778000"/>
                  </a:cubicBezTo>
                  <a:cubicBezTo>
                    <a:pt x="101600" y="1752600"/>
                    <a:pt x="63500" y="1714500"/>
                    <a:pt x="63500" y="1714500"/>
                  </a:cubicBezTo>
                  <a:lnTo>
                    <a:pt x="88900" y="1562100"/>
                  </a:lnTo>
                  <a:cubicBezTo>
                    <a:pt x="88900" y="1562100"/>
                    <a:pt x="88900" y="1435100"/>
                    <a:pt x="63500" y="1397000"/>
                  </a:cubicBezTo>
                  <a:cubicBezTo>
                    <a:pt x="38100" y="1358900"/>
                    <a:pt x="63500" y="1206500"/>
                    <a:pt x="63500" y="1206500"/>
                  </a:cubicBezTo>
                  <a:cubicBezTo>
                    <a:pt x="63500" y="1206500"/>
                    <a:pt x="38100" y="1079500"/>
                    <a:pt x="50800" y="1041400"/>
                  </a:cubicBezTo>
                  <a:cubicBezTo>
                    <a:pt x="63500" y="1003300"/>
                    <a:pt x="76200" y="939800"/>
                    <a:pt x="76200" y="901700"/>
                  </a:cubicBezTo>
                  <a:cubicBezTo>
                    <a:pt x="76200" y="863600"/>
                    <a:pt x="50800" y="673100"/>
                    <a:pt x="50800" y="673100"/>
                  </a:cubicBezTo>
                  <a:lnTo>
                    <a:pt x="25400" y="571500"/>
                  </a:lnTo>
                  <a:cubicBezTo>
                    <a:pt x="25400" y="571500"/>
                    <a:pt x="0" y="508000"/>
                    <a:pt x="12700" y="393700"/>
                  </a:cubicBezTo>
                  <a:cubicBezTo>
                    <a:pt x="25400" y="279400"/>
                    <a:pt x="12700" y="279400"/>
                    <a:pt x="12700" y="279400"/>
                  </a:cubicBezTo>
                  <a:lnTo>
                    <a:pt x="215900" y="190500"/>
                  </a:lnTo>
                  <a:cubicBezTo>
                    <a:pt x="215900" y="190500"/>
                    <a:pt x="317500" y="76200"/>
                    <a:pt x="482600" y="76200"/>
                  </a:cubicBezTo>
                  <a:lnTo>
                    <a:pt x="609600" y="114300"/>
                  </a:lnTo>
                  <a:cubicBezTo>
                    <a:pt x="609600" y="114300"/>
                    <a:pt x="660400" y="139700"/>
                    <a:pt x="749300" y="127000"/>
                  </a:cubicBezTo>
                  <a:cubicBezTo>
                    <a:pt x="838200" y="114300"/>
                    <a:pt x="914400" y="88900"/>
                    <a:pt x="914400" y="88900"/>
                  </a:cubicBezTo>
                  <a:cubicBezTo>
                    <a:pt x="914400" y="88900"/>
                    <a:pt x="1003300" y="114300"/>
                    <a:pt x="1066800" y="88900"/>
                  </a:cubicBezTo>
                  <a:lnTo>
                    <a:pt x="1117600" y="76200"/>
                  </a:lnTo>
                  <a:lnTo>
                    <a:pt x="1143000" y="76200"/>
                  </a:lnTo>
                  <a:cubicBezTo>
                    <a:pt x="1143000" y="76200"/>
                    <a:pt x="1181100" y="50800"/>
                    <a:pt x="1206500" y="76200"/>
                  </a:cubicBezTo>
                  <a:cubicBezTo>
                    <a:pt x="1206500" y="76200"/>
                    <a:pt x="1231900" y="50800"/>
                    <a:pt x="1270000" y="63500"/>
                  </a:cubicBezTo>
                  <a:cubicBezTo>
                    <a:pt x="1270000" y="63500"/>
                    <a:pt x="1346200" y="38100"/>
                    <a:pt x="1346200" y="38100"/>
                  </a:cubicBezTo>
                  <a:cubicBezTo>
                    <a:pt x="1346200" y="38100"/>
                    <a:pt x="1435100" y="38100"/>
                    <a:pt x="1435100" y="38100"/>
                  </a:cubicBezTo>
                  <a:lnTo>
                    <a:pt x="1524000" y="63500"/>
                  </a:lnTo>
                  <a:lnTo>
                    <a:pt x="1765300" y="63500"/>
                  </a:lnTo>
                  <a:lnTo>
                    <a:pt x="1892300" y="50800"/>
                  </a:lnTo>
                  <a:lnTo>
                    <a:pt x="1943100" y="76200"/>
                  </a:lnTo>
                  <a:lnTo>
                    <a:pt x="2019300" y="50800"/>
                  </a:lnTo>
                  <a:lnTo>
                    <a:pt x="2171700" y="25400"/>
                  </a:lnTo>
                  <a:close/>
                </a:path>
              </a:pathLst>
            </a:custGeom>
            <a:blipFill>
              <a:blip r:embed="rId2"/>
              <a:stretch>
                <a:fillRect t="-25818" b="-25818"/>
              </a:stretch>
            </a:blipFill>
          </p:spPr>
        </p:sp>
        <p:sp>
          <p:nvSpPr>
            <p:cNvPr id="5" name="Freeform 5"/>
            <p:cNvSpPr/>
            <p:nvPr/>
          </p:nvSpPr>
          <p:spPr>
            <a:xfrm>
              <a:off x="0" y="0"/>
              <a:ext cx="3429000" cy="2374900"/>
            </a:xfrm>
            <a:custGeom>
              <a:avLst/>
              <a:gdLst/>
              <a:ahLst/>
              <a:cxnLst/>
              <a:rect l="l" t="t" r="r" b="b"/>
              <a:pathLst>
                <a:path w="3429000" h="2374900">
                  <a:moveTo>
                    <a:pt x="3429000" y="2374900"/>
                  </a:moveTo>
                  <a:lnTo>
                    <a:pt x="0" y="2374900"/>
                  </a:lnTo>
                  <a:lnTo>
                    <a:pt x="0" y="0"/>
                  </a:lnTo>
                  <a:lnTo>
                    <a:pt x="3429000" y="0"/>
                  </a:lnTo>
                  <a:lnTo>
                    <a:pt x="3429000" y="2374900"/>
                  </a:lnTo>
                  <a:close/>
                </a:path>
              </a:pathLst>
            </a:custGeom>
            <a:blipFill>
              <a:blip r:embed="rId3"/>
              <a:stretch>
                <a:fillRect l="-2902" t="-10996" r="-2492" b="-11124"/>
              </a:stretch>
            </a:blipFill>
          </p:spPr>
        </p:sp>
      </p:grpSp>
      <p:sp>
        <p:nvSpPr>
          <p:cNvPr id="6" name="TextBox 6"/>
          <p:cNvSpPr txBox="1"/>
          <p:nvPr/>
        </p:nvSpPr>
        <p:spPr>
          <a:xfrm>
            <a:off x="269210" y="1690643"/>
            <a:ext cx="6326817" cy="2148827"/>
          </a:xfrm>
          <a:prstGeom prst="rect">
            <a:avLst/>
          </a:prstGeom>
        </p:spPr>
        <p:txBody>
          <a:bodyPr lIns="0" tIns="0" rIns="0" bIns="0" rtlCol="0" anchor="t">
            <a:spAutoFit/>
          </a:bodyPr>
          <a:lstStyle/>
          <a:p>
            <a:pPr marL="0" lvl="0" indent="0" algn="ctr">
              <a:lnSpc>
                <a:spcPts val="8663"/>
              </a:lnSpc>
              <a:spcBef>
                <a:spcPct val="0"/>
              </a:spcBef>
            </a:pPr>
            <a:r>
              <a:rPr lang="en-US" sz="6188" u="none" strike="noStrike">
                <a:solidFill>
                  <a:srgbClr val="FFFFFF"/>
                </a:solidFill>
                <a:latin typeface="Lora"/>
              </a:rPr>
              <a:t>Korzyści płynące z Unii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465207" y="-828598"/>
            <a:ext cx="7822793" cy="11627800"/>
            <a:chOff x="0" y="0"/>
            <a:chExt cx="3175000" cy="4719320"/>
          </a:xfrm>
        </p:grpSpPr>
        <p:sp>
          <p:nvSpPr>
            <p:cNvPr id="3" name="Freeform 3"/>
            <p:cNvSpPr/>
            <p:nvPr/>
          </p:nvSpPr>
          <p:spPr>
            <a:xfrm>
              <a:off x="20320" y="21590"/>
              <a:ext cx="3154680" cy="4697730"/>
            </a:xfrm>
            <a:custGeom>
              <a:avLst/>
              <a:gdLst/>
              <a:ahLst/>
              <a:cxnLst/>
              <a:rect l="l" t="t" r="r" b="b"/>
              <a:pathLst>
                <a:path w="3154680" h="4697730">
                  <a:moveTo>
                    <a:pt x="3154680" y="4697730"/>
                  </a:moveTo>
                  <a:lnTo>
                    <a:pt x="215900" y="4697730"/>
                  </a:lnTo>
                  <a:cubicBezTo>
                    <a:pt x="215900" y="4697730"/>
                    <a:pt x="215900" y="4654550"/>
                    <a:pt x="194310" y="4611370"/>
                  </a:cubicBezTo>
                  <a:cubicBezTo>
                    <a:pt x="172720" y="4568190"/>
                    <a:pt x="172720" y="4461510"/>
                    <a:pt x="172720" y="4418330"/>
                  </a:cubicBezTo>
                  <a:cubicBezTo>
                    <a:pt x="172720" y="4375150"/>
                    <a:pt x="86360" y="4246880"/>
                    <a:pt x="86360" y="4246880"/>
                  </a:cubicBezTo>
                  <a:cubicBezTo>
                    <a:pt x="0" y="4118610"/>
                    <a:pt x="21590" y="3967480"/>
                    <a:pt x="21590" y="3925570"/>
                  </a:cubicBezTo>
                  <a:cubicBezTo>
                    <a:pt x="21590" y="3882390"/>
                    <a:pt x="43180" y="3818890"/>
                    <a:pt x="86360" y="3754120"/>
                  </a:cubicBezTo>
                  <a:cubicBezTo>
                    <a:pt x="129540" y="3689350"/>
                    <a:pt x="129540" y="3517900"/>
                    <a:pt x="129540" y="3517900"/>
                  </a:cubicBezTo>
                  <a:lnTo>
                    <a:pt x="129540" y="3389630"/>
                  </a:lnTo>
                  <a:lnTo>
                    <a:pt x="129540" y="3261360"/>
                  </a:lnTo>
                  <a:lnTo>
                    <a:pt x="172720" y="3133090"/>
                  </a:lnTo>
                  <a:lnTo>
                    <a:pt x="151130" y="3004820"/>
                  </a:lnTo>
                  <a:cubicBezTo>
                    <a:pt x="151130" y="3004820"/>
                    <a:pt x="129540" y="2918460"/>
                    <a:pt x="151130" y="2876550"/>
                  </a:cubicBezTo>
                  <a:cubicBezTo>
                    <a:pt x="172720" y="2833370"/>
                    <a:pt x="151130" y="2854960"/>
                    <a:pt x="151130" y="2833370"/>
                  </a:cubicBezTo>
                  <a:cubicBezTo>
                    <a:pt x="151130" y="2811780"/>
                    <a:pt x="151130" y="2768600"/>
                    <a:pt x="151130" y="2768600"/>
                  </a:cubicBezTo>
                  <a:lnTo>
                    <a:pt x="151130" y="2531110"/>
                  </a:lnTo>
                  <a:lnTo>
                    <a:pt x="237490" y="2316480"/>
                  </a:lnTo>
                  <a:lnTo>
                    <a:pt x="259080" y="1995170"/>
                  </a:lnTo>
                  <a:lnTo>
                    <a:pt x="302260" y="1737360"/>
                  </a:lnTo>
                  <a:cubicBezTo>
                    <a:pt x="302260" y="1737360"/>
                    <a:pt x="302260" y="1416050"/>
                    <a:pt x="302260" y="1394460"/>
                  </a:cubicBezTo>
                  <a:cubicBezTo>
                    <a:pt x="302260" y="1372870"/>
                    <a:pt x="302260" y="1223010"/>
                    <a:pt x="280670" y="1179830"/>
                  </a:cubicBezTo>
                  <a:cubicBezTo>
                    <a:pt x="259080" y="1136650"/>
                    <a:pt x="387350" y="793750"/>
                    <a:pt x="387350" y="793750"/>
                  </a:cubicBezTo>
                  <a:lnTo>
                    <a:pt x="452120" y="557530"/>
                  </a:lnTo>
                  <a:cubicBezTo>
                    <a:pt x="452120" y="557530"/>
                    <a:pt x="452120" y="257810"/>
                    <a:pt x="473710" y="193040"/>
                  </a:cubicBezTo>
                  <a:cubicBezTo>
                    <a:pt x="495300" y="128270"/>
                    <a:pt x="560070" y="86360"/>
                    <a:pt x="560070" y="86360"/>
                  </a:cubicBezTo>
                  <a:cubicBezTo>
                    <a:pt x="560070" y="86360"/>
                    <a:pt x="624840" y="64770"/>
                    <a:pt x="624840" y="64770"/>
                  </a:cubicBezTo>
                  <a:cubicBezTo>
                    <a:pt x="668020" y="21590"/>
                    <a:pt x="731520" y="21590"/>
                    <a:pt x="731520" y="21590"/>
                  </a:cubicBezTo>
                  <a:cubicBezTo>
                    <a:pt x="731520" y="21590"/>
                    <a:pt x="881380" y="0"/>
                    <a:pt x="924560" y="21590"/>
                  </a:cubicBezTo>
                  <a:cubicBezTo>
                    <a:pt x="967740" y="43180"/>
                    <a:pt x="1139190" y="43180"/>
                    <a:pt x="1139190" y="43180"/>
                  </a:cubicBezTo>
                  <a:cubicBezTo>
                    <a:pt x="1203960" y="0"/>
                    <a:pt x="1332230" y="64770"/>
                    <a:pt x="1332230" y="64770"/>
                  </a:cubicBezTo>
                  <a:lnTo>
                    <a:pt x="1525270" y="86360"/>
                  </a:lnTo>
                  <a:cubicBezTo>
                    <a:pt x="1611630" y="43180"/>
                    <a:pt x="1718310" y="64770"/>
                    <a:pt x="1718310" y="64770"/>
                  </a:cubicBezTo>
                  <a:cubicBezTo>
                    <a:pt x="1718310" y="64770"/>
                    <a:pt x="1824990" y="64770"/>
                    <a:pt x="1868170" y="86360"/>
                  </a:cubicBezTo>
                  <a:cubicBezTo>
                    <a:pt x="1911350" y="107950"/>
                    <a:pt x="1996440" y="86360"/>
                    <a:pt x="1996440" y="86360"/>
                  </a:cubicBezTo>
                  <a:lnTo>
                    <a:pt x="2039620" y="107950"/>
                  </a:lnTo>
                  <a:cubicBezTo>
                    <a:pt x="2082800" y="86360"/>
                    <a:pt x="2125980" y="107950"/>
                    <a:pt x="2125980" y="107950"/>
                  </a:cubicBezTo>
                  <a:cubicBezTo>
                    <a:pt x="2169160" y="151130"/>
                    <a:pt x="2319020" y="151130"/>
                    <a:pt x="2319020" y="151130"/>
                  </a:cubicBezTo>
                  <a:lnTo>
                    <a:pt x="2447290" y="172720"/>
                  </a:lnTo>
                  <a:cubicBezTo>
                    <a:pt x="2490470" y="194310"/>
                    <a:pt x="2597150" y="172720"/>
                    <a:pt x="2597150" y="172720"/>
                  </a:cubicBezTo>
                  <a:cubicBezTo>
                    <a:pt x="2597150" y="172720"/>
                    <a:pt x="2768600" y="129540"/>
                    <a:pt x="2854960" y="129540"/>
                  </a:cubicBezTo>
                  <a:cubicBezTo>
                    <a:pt x="2941320" y="129540"/>
                    <a:pt x="3154680" y="172720"/>
                    <a:pt x="3154680" y="172720"/>
                  </a:cubicBezTo>
                  <a:lnTo>
                    <a:pt x="3154680" y="4697730"/>
                  </a:lnTo>
                  <a:close/>
                </a:path>
              </a:pathLst>
            </a:custGeom>
            <a:blipFill>
              <a:blip r:embed="rId2"/>
              <a:stretch>
                <a:fillRect l="-62883" r="-62883"/>
              </a:stretch>
            </a:blipFill>
          </p:spPr>
        </p:sp>
        <p:sp>
          <p:nvSpPr>
            <p:cNvPr id="4" name="Freeform 4"/>
            <p:cNvSpPr/>
            <p:nvPr/>
          </p:nvSpPr>
          <p:spPr>
            <a:xfrm>
              <a:off x="0" y="0"/>
              <a:ext cx="3175000" cy="4719320"/>
            </a:xfrm>
            <a:custGeom>
              <a:avLst/>
              <a:gdLst/>
              <a:ahLst/>
              <a:cxnLst/>
              <a:rect l="l" t="t" r="r" b="b"/>
              <a:pathLst>
                <a:path w="3175000" h="4719320">
                  <a:moveTo>
                    <a:pt x="3175000" y="4719320"/>
                  </a:moveTo>
                  <a:lnTo>
                    <a:pt x="0" y="4719320"/>
                  </a:lnTo>
                  <a:lnTo>
                    <a:pt x="0" y="0"/>
                  </a:lnTo>
                  <a:lnTo>
                    <a:pt x="3175000" y="0"/>
                  </a:lnTo>
                  <a:lnTo>
                    <a:pt x="3175000" y="4719320"/>
                  </a:lnTo>
                  <a:close/>
                </a:path>
              </a:pathLst>
            </a:custGeom>
            <a:blipFill>
              <a:blip r:embed="rId3"/>
              <a:stretch>
                <a:fillRect l="-4322" t="-3535" r="-518"/>
              </a:stretch>
            </a:blipFill>
          </p:spPr>
        </p:sp>
      </p:grpSp>
      <p:sp>
        <p:nvSpPr>
          <p:cNvPr id="5" name="TextBox 5"/>
          <p:cNvSpPr txBox="1"/>
          <p:nvPr/>
        </p:nvSpPr>
        <p:spPr>
          <a:xfrm>
            <a:off x="2397413" y="2809384"/>
            <a:ext cx="11525494" cy="3581403"/>
          </a:xfrm>
          <a:prstGeom prst="rect">
            <a:avLst/>
          </a:prstGeom>
        </p:spPr>
        <p:txBody>
          <a:bodyPr lIns="0" tIns="0" rIns="0" bIns="0" rtlCol="0" anchor="t">
            <a:spAutoFit/>
          </a:bodyPr>
          <a:lstStyle/>
          <a:p>
            <a:pPr algn="ctr">
              <a:lnSpc>
                <a:spcPts val="14432"/>
              </a:lnSpc>
            </a:pPr>
            <a:r>
              <a:rPr lang="en-US" sz="10309">
                <a:solidFill>
                  <a:srgbClr val="F9FAFD"/>
                </a:solidFill>
                <a:latin typeface="Lora Bold"/>
              </a:rPr>
              <a:t>Dziękujemy za uwagę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119767" y="2317899"/>
            <a:ext cx="10827850" cy="6943172"/>
          </a:xfrm>
          <a:prstGeom prst="rect">
            <a:avLst/>
          </a:prstGeom>
        </p:spPr>
        <p:txBody>
          <a:bodyPr lIns="0" tIns="0" rIns="0" bIns="0" rtlCol="0" anchor="t">
            <a:spAutoFit/>
          </a:bodyPr>
          <a:lstStyle/>
          <a:p>
            <a:pPr algn="l">
              <a:lnSpc>
                <a:spcPts val="4245"/>
              </a:lnSpc>
            </a:pPr>
            <a:r>
              <a:rPr lang="en-US" sz="3032">
                <a:solidFill>
                  <a:srgbClr val="FFFFFF"/>
                </a:solidFill>
                <a:latin typeface="Arimo"/>
              </a:rPr>
              <a:t> Jest jedyną w swoim rodzaju unią gospodarczą i polityczną 27 państw europejskich. Państwa te wspólnie dążą do poprawy życia ludzi nie tylko w Europie, ale też w innych rejonach.</a:t>
            </a:r>
          </a:p>
          <a:p>
            <a:pPr algn="l">
              <a:lnSpc>
                <a:spcPts val="4245"/>
              </a:lnSpc>
            </a:pPr>
            <a:endParaRPr lang="en-US" sz="3032">
              <a:solidFill>
                <a:srgbClr val="FFFFFF"/>
              </a:solidFill>
              <a:latin typeface="Arimo"/>
            </a:endParaRPr>
          </a:p>
          <a:p>
            <a:pPr algn="l">
              <a:lnSpc>
                <a:spcPts val="4245"/>
              </a:lnSpc>
            </a:pPr>
            <a:r>
              <a:rPr lang="en-US" sz="3032">
                <a:solidFill>
                  <a:srgbClr val="FFFFFF"/>
                </a:solidFill>
                <a:latin typeface="Arimo"/>
              </a:rPr>
              <a:t>Od ponad 60 lat UE prowadzi działania na rzecz pokoju, dobrobytu i dobrostanu swoich obywateli.</a:t>
            </a:r>
          </a:p>
          <a:p>
            <a:pPr algn="l">
              <a:lnSpc>
                <a:spcPts val="4245"/>
              </a:lnSpc>
            </a:pPr>
            <a:endParaRPr lang="en-US" sz="3032">
              <a:solidFill>
                <a:srgbClr val="FFFFFF"/>
              </a:solidFill>
              <a:latin typeface="Arimo"/>
            </a:endParaRPr>
          </a:p>
          <a:p>
            <a:pPr algn="l">
              <a:lnSpc>
                <a:spcPts val="4245"/>
              </a:lnSpc>
            </a:pPr>
            <a:endParaRPr lang="en-US" sz="3032">
              <a:solidFill>
                <a:srgbClr val="FFFFFF"/>
              </a:solidFill>
              <a:latin typeface="Arimo"/>
            </a:endParaRPr>
          </a:p>
          <a:p>
            <a:pPr algn="l">
              <a:lnSpc>
                <a:spcPts val="4245"/>
              </a:lnSpc>
            </a:pPr>
            <a:r>
              <a:rPr lang="en-US" sz="3032">
                <a:solidFill>
                  <a:srgbClr val="FFFFFF"/>
                </a:solidFill>
                <a:latin typeface="Arimo"/>
              </a:rPr>
              <a:t>Podpisanie traktatu: </a:t>
            </a:r>
            <a:r>
              <a:rPr lang="en-US" sz="3032">
                <a:solidFill>
                  <a:srgbClr val="FFFFFF"/>
                </a:solidFill>
                <a:latin typeface="Arimo Bold"/>
              </a:rPr>
              <a:t>7 luty 1992r</a:t>
            </a:r>
            <a:r>
              <a:rPr lang="en-US" sz="3032">
                <a:solidFill>
                  <a:srgbClr val="FFFFFF"/>
                </a:solidFill>
                <a:latin typeface="Arimo"/>
              </a:rPr>
              <a:t> w Maastricht (traktat wszedł w życie </a:t>
            </a:r>
            <a:r>
              <a:rPr lang="en-US" sz="3032">
                <a:solidFill>
                  <a:srgbClr val="FFFFFF"/>
                </a:solidFill>
                <a:latin typeface="Arimo Bold"/>
              </a:rPr>
              <a:t>1 listopada 1993 r.)</a:t>
            </a:r>
          </a:p>
          <a:p>
            <a:pPr algn="l">
              <a:lnSpc>
                <a:spcPts val="4245"/>
              </a:lnSpc>
            </a:pPr>
            <a:endParaRPr lang="en-US" sz="3032">
              <a:solidFill>
                <a:srgbClr val="FFFFFF"/>
              </a:solidFill>
              <a:latin typeface="Arimo Bold"/>
            </a:endParaRPr>
          </a:p>
          <a:p>
            <a:pPr algn="l">
              <a:lnSpc>
                <a:spcPts val="4245"/>
              </a:lnSpc>
            </a:pPr>
            <a:r>
              <a:rPr lang="en-US" sz="3032">
                <a:solidFill>
                  <a:srgbClr val="FFFFFF"/>
                </a:solidFill>
                <a:latin typeface="Arimo"/>
              </a:rPr>
              <a:t>Wejście Polski do UE:  </a:t>
            </a:r>
            <a:r>
              <a:rPr lang="en-US" sz="3032">
                <a:solidFill>
                  <a:srgbClr val="FFFFFF"/>
                </a:solidFill>
                <a:latin typeface="Arimo Bold"/>
              </a:rPr>
              <a:t>1 maja 2004 r.</a:t>
            </a:r>
          </a:p>
          <a:p>
            <a:pPr algn="l">
              <a:lnSpc>
                <a:spcPts val="4245"/>
              </a:lnSpc>
            </a:pPr>
            <a:endParaRPr lang="en-US" sz="3032">
              <a:solidFill>
                <a:srgbClr val="FFFFFF"/>
              </a:solidFill>
              <a:latin typeface="Arimo Bold"/>
            </a:endParaRPr>
          </a:p>
        </p:txBody>
      </p:sp>
      <p:sp>
        <p:nvSpPr>
          <p:cNvPr id="3" name="Freeform 3"/>
          <p:cNvSpPr/>
          <p:nvPr/>
        </p:nvSpPr>
        <p:spPr>
          <a:xfrm>
            <a:off x="12539852" y="1688864"/>
            <a:ext cx="5191393" cy="3454636"/>
          </a:xfrm>
          <a:custGeom>
            <a:avLst/>
            <a:gdLst/>
            <a:ahLst/>
            <a:cxnLst/>
            <a:rect l="l" t="t" r="r" b="b"/>
            <a:pathLst>
              <a:path w="5191393" h="3454636">
                <a:moveTo>
                  <a:pt x="0" y="0"/>
                </a:moveTo>
                <a:lnTo>
                  <a:pt x="5191393" y="0"/>
                </a:lnTo>
                <a:lnTo>
                  <a:pt x="5191393" y="3454636"/>
                </a:lnTo>
                <a:lnTo>
                  <a:pt x="0" y="34546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608658" y="184509"/>
            <a:ext cx="9850068" cy="1100080"/>
          </a:xfrm>
          <a:prstGeom prst="rect">
            <a:avLst/>
          </a:prstGeom>
        </p:spPr>
        <p:txBody>
          <a:bodyPr lIns="0" tIns="0" rIns="0" bIns="0" rtlCol="0" anchor="t">
            <a:spAutoFit/>
          </a:bodyPr>
          <a:lstStyle/>
          <a:p>
            <a:pPr algn="l">
              <a:lnSpc>
                <a:spcPts val="8927"/>
              </a:lnSpc>
            </a:pPr>
            <a:r>
              <a:rPr lang="en-US" sz="6376" spc="-159">
                <a:solidFill>
                  <a:srgbClr val="FFFFFF"/>
                </a:solidFill>
                <a:latin typeface="Ovo"/>
              </a:rPr>
              <a:t>Czym jest Unia Europejska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47095" y="133046"/>
            <a:ext cx="10649857" cy="9391954"/>
          </a:xfrm>
          <a:custGeom>
            <a:avLst/>
            <a:gdLst/>
            <a:ahLst/>
            <a:cxnLst/>
            <a:rect l="l" t="t" r="r" b="b"/>
            <a:pathLst>
              <a:path w="10649857" h="9391954">
                <a:moveTo>
                  <a:pt x="0" y="0"/>
                </a:moveTo>
                <a:lnTo>
                  <a:pt x="10649857" y="0"/>
                </a:lnTo>
                <a:lnTo>
                  <a:pt x="10649857" y="9391954"/>
                </a:lnTo>
                <a:lnTo>
                  <a:pt x="0" y="9391954"/>
                </a:lnTo>
                <a:lnTo>
                  <a:pt x="0" y="0"/>
                </a:lnTo>
                <a:close/>
              </a:path>
            </a:pathLst>
          </a:custGeom>
          <a:blipFill>
            <a:blip r:embed="rId2"/>
            <a:stretch>
              <a:fillRect/>
            </a:stretch>
          </a:blipFill>
        </p:spPr>
      </p:sp>
      <p:grpSp>
        <p:nvGrpSpPr>
          <p:cNvPr id="3" name="Group 3"/>
          <p:cNvGrpSpPr>
            <a:grpSpLocks noChangeAspect="1"/>
          </p:cNvGrpSpPr>
          <p:nvPr/>
        </p:nvGrpSpPr>
        <p:grpSpPr>
          <a:xfrm>
            <a:off x="12795515" y="7704502"/>
            <a:ext cx="680120" cy="995781"/>
            <a:chOff x="0" y="0"/>
            <a:chExt cx="642785" cy="941121"/>
          </a:xfrm>
        </p:grpSpPr>
        <p:sp>
          <p:nvSpPr>
            <p:cNvPr id="4" name="Freeform 4"/>
            <p:cNvSpPr/>
            <p:nvPr/>
          </p:nvSpPr>
          <p:spPr>
            <a:xfrm>
              <a:off x="65151" y="697992"/>
              <a:ext cx="512572" cy="178054"/>
            </a:xfrm>
            <a:custGeom>
              <a:avLst/>
              <a:gdLst/>
              <a:ahLst/>
              <a:cxnLst/>
              <a:rect l="l" t="t" r="r" b="b"/>
              <a:pathLst>
                <a:path w="512572" h="178054">
                  <a:moveTo>
                    <a:pt x="0" y="178054"/>
                  </a:moveTo>
                  <a:lnTo>
                    <a:pt x="512572" y="178054"/>
                  </a:lnTo>
                  <a:lnTo>
                    <a:pt x="512572" y="0"/>
                  </a:lnTo>
                  <a:lnTo>
                    <a:pt x="0" y="0"/>
                  </a:lnTo>
                  <a:close/>
                </a:path>
              </a:pathLst>
            </a:custGeom>
            <a:solidFill>
              <a:srgbClr val="F9FAFD"/>
            </a:solidFill>
          </p:spPr>
        </p:sp>
        <p:sp>
          <p:nvSpPr>
            <p:cNvPr id="5" name="Freeform 5"/>
            <p:cNvSpPr/>
            <p:nvPr/>
          </p:nvSpPr>
          <p:spPr>
            <a:xfrm>
              <a:off x="63500" y="696468"/>
              <a:ext cx="515747" cy="181102"/>
            </a:xfrm>
            <a:custGeom>
              <a:avLst/>
              <a:gdLst/>
              <a:ahLst/>
              <a:cxnLst/>
              <a:rect l="l" t="t" r="r" b="b"/>
              <a:pathLst>
                <a:path w="515747" h="181102">
                  <a:moveTo>
                    <a:pt x="3175" y="177927"/>
                  </a:moveTo>
                  <a:lnTo>
                    <a:pt x="512572" y="177927"/>
                  </a:lnTo>
                  <a:lnTo>
                    <a:pt x="512572" y="3175"/>
                  </a:lnTo>
                  <a:lnTo>
                    <a:pt x="3175" y="3175"/>
                  </a:lnTo>
                  <a:close/>
                  <a:moveTo>
                    <a:pt x="515747" y="181102"/>
                  </a:moveTo>
                  <a:lnTo>
                    <a:pt x="0" y="181102"/>
                  </a:lnTo>
                  <a:lnTo>
                    <a:pt x="0" y="0"/>
                  </a:lnTo>
                  <a:lnTo>
                    <a:pt x="515747" y="0"/>
                  </a:lnTo>
                  <a:close/>
                </a:path>
              </a:pathLst>
            </a:custGeom>
            <a:solidFill>
              <a:srgbClr val="D1D3D4"/>
            </a:solidFill>
          </p:spPr>
        </p:sp>
        <p:sp>
          <p:nvSpPr>
            <p:cNvPr id="6" name="Freeform 6"/>
            <p:cNvSpPr/>
            <p:nvPr/>
          </p:nvSpPr>
          <p:spPr>
            <a:xfrm>
              <a:off x="65151" y="63500"/>
              <a:ext cx="18923" cy="175641"/>
            </a:xfrm>
            <a:custGeom>
              <a:avLst/>
              <a:gdLst/>
              <a:ahLst/>
              <a:cxnLst/>
              <a:rect l="l" t="t" r="r" b="b"/>
              <a:pathLst>
                <a:path w="18923" h="175641">
                  <a:moveTo>
                    <a:pt x="18923" y="175641"/>
                  </a:moveTo>
                  <a:lnTo>
                    <a:pt x="0" y="175641"/>
                  </a:lnTo>
                  <a:lnTo>
                    <a:pt x="0" y="0"/>
                  </a:lnTo>
                  <a:lnTo>
                    <a:pt x="18923" y="0"/>
                  </a:lnTo>
                  <a:close/>
                </a:path>
              </a:pathLst>
            </a:custGeom>
            <a:solidFill>
              <a:srgbClr val="E4D653"/>
            </a:solidFill>
          </p:spPr>
        </p:sp>
        <p:sp>
          <p:nvSpPr>
            <p:cNvPr id="7" name="Freeform 7"/>
            <p:cNvSpPr/>
            <p:nvPr/>
          </p:nvSpPr>
          <p:spPr>
            <a:xfrm>
              <a:off x="84074" y="63500"/>
              <a:ext cx="19050" cy="175641"/>
            </a:xfrm>
            <a:custGeom>
              <a:avLst/>
              <a:gdLst/>
              <a:ahLst/>
              <a:cxnLst/>
              <a:rect l="l" t="t" r="r" b="b"/>
              <a:pathLst>
                <a:path w="19050" h="175641">
                  <a:moveTo>
                    <a:pt x="19050" y="175641"/>
                  </a:moveTo>
                  <a:lnTo>
                    <a:pt x="0" y="175641"/>
                  </a:lnTo>
                  <a:lnTo>
                    <a:pt x="0" y="0"/>
                  </a:lnTo>
                  <a:lnTo>
                    <a:pt x="19050" y="0"/>
                  </a:lnTo>
                  <a:close/>
                </a:path>
              </a:pathLst>
            </a:custGeom>
            <a:solidFill>
              <a:srgbClr val="C78FBF"/>
            </a:solidFill>
          </p:spPr>
        </p:sp>
        <p:sp>
          <p:nvSpPr>
            <p:cNvPr id="8" name="Freeform 8"/>
            <p:cNvSpPr/>
            <p:nvPr/>
          </p:nvSpPr>
          <p:spPr>
            <a:xfrm>
              <a:off x="103124" y="63500"/>
              <a:ext cx="18923" cy="175641"/>
            </a:xfrm>
            <a:custGeom>
              <a:avLst/>
              <a:gdLst/>
              <a:ahLst/>
              <a:cxnLst/>
              <a:rect l="l" t="t" r="r" b="b"/>
              <a:pathLst>
                <a:path w="18923" h="175641">
                  <a:moveTo>
                    <a:pt x="18923" y="175641"/>
                  </a:moveTo>
                  <a:lnTo>
                    <a:pt x="0" y="175641"/>
                  </a:lnTo>
                  <a:lnTo>
                    <a:pt x="0" y="0"/>
                  </a:lnTo>
                  <a:lnTo>
                    <a:pt x="18923" y="0"/>
                  </a:lnTo>
                  <a:close/>
                </a:path>
              </a:pathLst>
            </a:custGeom>
            <a:solidFill>
              <a:srgbClr val="FFE075"/>
            </a:solidFill>
          </p:spPr>
        </p:sp>
        <p:sp>
          <p:nvSpPr>
            <p:cNvPr id="9" name="Freeform 9"/>
            <p:cNvSpPr/>
            <p:nvPr/>
          </p:nvSpPr>
          <p:spPr>
            <a:xfrm>
              <a:off x="122047" y="63500"/>
              <a:ext cx="18923" cy="175641"/>
            </a:xfrm>
            <a:custGeom>
              <a:avLst/>
              <a:gdLst/>
              <a:ahLst/>
              <a:cxnLst/>
              <a:rect l="l" t="t" r="r" b="b"/>
              <a:pathLst>
                <a:path w="18923" h="175641">
                  <a:moveTo>
                    <a:pt x="18923" y="175641"/>
                  </a:moveTo>
                  <a:lnTo>
                    <a:pt x="0" y="175641"/>
                  </a:lnTo>
                  <a:lnTo>
                    <a:pt x="0" y="0"/>
                  </a:lnTo>
                  <a:lnTo>
                    <a:pt x="18923" y="0"/>
                  </a:lnTo>
                  <a:close/>
                </a:path>
              </a:pathLst>
            </a:custGeom>
            <a:solidFill>
              <a:srgbClr val="6DC8BD"/>
            </a:solidFill>
          </p:spPr>
        </p:sp>
        <p:sp>
          <p:nvSpPr>
            <p:cNvPr id="10" name="Freeform 10"/>
            <p:cNvSpPr/>
            <p:nvPr/>
          </p:nvSpPr>
          <p:spPr>
            <a:xfrm>
              <a:off x="140970" y="63500"/>
              <a:ext cx="19050" cy="175641"/>
            </a:xfrm>
            <a:custGeom>
              <a:avLst/>
              <a:gdLst/>
              <a:ahLst/>
              <a:cxnLst/>
              <a:rect l="l" t="t" r="r" b="b"/>
              <a:pathLst>
                <a:path w="19050" h="175641">
                  <a:moveTo>
                    <a:pt x="19050" y="175641"/>
                  </a:moveTo>
                  <a:lnTo>
                    <a:pt x="0" y="175641"/>
                  </a:lnTo>
                  <a:lnTo>
                    <a:pt x="0" y="0"/>
                  </a:lnTo>
                  <a:lnTo>
                    <a:pt x="19050" y="0"/>
                  </a:lnTo>
                  <a:close/>
                </a:path>
              </a:pathLst>
            </a:custGeom>
            <a:solidFill>
              <a:srgbClr val="F58465"/>
            </a:solidFill>
          </p:spPr>
        </p:sp>
        <p:sp>
          <p:nvSpPr>
            <p:cNvPr id="11" name="Freeform 11"/>
            <p:cNvSpPr/>
            <p:nvPr/>
          </p:nvSpPr>
          <p:spPr>
            <a:xfrm>
              <a:off x="160020" y="63500"/>
              <a:ext cx="18923" cy="175641"/>
            </a:xfrm>
            <a:custGeom>
              <a:avLst/>
              <a:gdLst/>
              <a:ahLst/>
              <a:cxnLst/>
              <a:rect l="l" t="t" r="r" b="b"/>
              <a:pathLst>
                <a:path w="18923" h="175641">
                  <a:moveTo>
                    <a:pt x="18923" y="175641"/>
                  </a:moveTo>
                  <a:lnTo>
                    <a:pt x="0" y="175641"/>
                  </a:lnTo>
                  <a:lnTo>
                    <a:pt x="0" y="0"/>
                  </a:lnTo>
                  <a:lnTo>
                    <a:pt x="18923" y="0"/>
                  </a:lnTo>
                  <a:close/>
                </a:path>
              </a:pathLst>
            </a:custGeom>
            <a:solidFill>
              <a:srgbClr val="B28ABF"/>
            </a:solidFill>
          </p:spPr>
        </p:sp>
        <p:sp>
          <p:nvSpPr>
            <p:cNvPr id="12" name="Freeform 12"/>
            <p:cNvSpPr/>
            <p:nvPr/>
          </p:nvSpPr>
          <p:spPr>
            <a:xfrm>
              <a:off x="178943" y="63500"/>
              <a:ext cx="19050" cy="175641"/>
            </a:xfrm>
            <a:custGeom>
              <a:avLst/>
              <a:gdLst/>
              <a:ahLst/>
              <a:cxnLst/>
              <a:rect l="l" t="t" r="r" b="b"/>
              <a:pathLst>
                <a:path w="19050" h="175641">
                  <a:moveTo>
                    <a:pt x="19050" y="175641"/>
                  </a:moveTo>
                  <a:lnTo>
                    <a:pt x="0" y="175641"/>
                  </a:lnTo>
                  <a:lnTo>
                    <a:pt x="0" y="0"/>
                  </a:lnTo>
                  <a:lnTo>
                    <a:pt x="18923" y="0"/>
                  </a:lnTo>
                  <a:close/>
                </a:path>
              </a:pathLst>
            </a:custGeom>
            <a:solidFill>
              <a:srgbClr val="00AFDE"/>
            </a:solidFill>
          </p:spPr>
        </p:sp>
        <p:sp>
          <p:nvSpPr>
            <p:cNvPr id="13" name="Freeform 13"/>
            <p:cNvSpPr/>
            <p:nvPr/>
          </p:nvSpPr>
          <p:spPr>
            <a:xfrm>
              <a:off x="197993" y="63500"/>
              <a:ext cx="18923" cy="175641"/>
            </a:xfrm>
            <a:custGeom>
              <a:avLst/>
              <a:gdLst/>
              <a:ahLst/>
              <a:cxnLst/>
              <a:rect l="l" t="t" r="r" b="b"/>
              <a:pathLst>
                <a:path w="18923" h="175641">
                  <a:moveTo>
                    <a:pt x="18923" y="175641"/>
                  </a:moveTo>
                  <a:lnTo>
                    <a:pt x="0" y="175641"/>
                  </a:lnTo>
                  <a:lnTo>
                    <a:pt x="0" y="0"/>
                  </a:lnTo>
                  <a:lnTo>
                    <a:pt x="18923" y="0"/>
                  </a:lnTo>
                  <a:close/>
                </a:path>
              </a:pathLst>
            </a:custGeom>
            <a:solidFill>
              <a:srgbClr val="E9E611"/>
            </a:solidFill>
          </p:spPr>
        </p:sp>
        <p:sp>
          <p:nvSpPr>
            <p:cNvPr id="14" name="Freeform 14"/>
            <p:cNvSpPr/>
            <p:nvPr/>
          </p:nvSpPr>
          <p:spPr>
            <a:xfrm>
              <a:off x="216916" y="63500"/>
              <a:ext cx="19050" cy="175641"/>
            </a:xfrm>
            <a:custGeom>
              <a:avLst/>
              <a:gdLst/>
              <a:ahLst/>
              <a:cxnLst/>
              <a:rect l="l" t="t" r="r" b="b"/>
              <a:pathLst>
                <a:path w="19050" h="175641">
                  <a:moveTo>
                    <a:pt x="19050" y="175641"/>
                  </a:moveTo>
                  <a:lnTo>
                    <a:pt x="0" y="175641"/>
                  </a:lnTo>
                  <a:lnTo>
                    <a:pt x="0" y="0"/>
                  </a:lnTo>
                  <a:lnTo>
                    <a:pt x="19050" y="0"/>
                  </a:lnTo>
                  <a:close/>
                </a:path>
              </a:pathLst>
            </a:custGeom>
            <a:solidFill>
              <a:srgbClr val="6EC6A8"/>
            </a:solidFill>
          </p:spPr>
        </p:sp>
        <p:sp>
          <p:nvSpPr>
            <p:cNvPr id="15" name="Freeform 15"/>
            <p:cNvSpPr/>
            <p:nvPr/>
          </p:nvSpPr>
          <p:spPr>
            <a:xfrm>
              <a:off x="235966" y="63500"/>
              <a:ext cx="18923" cy="175641"/>
            </a:xfrm>
            <a:custGeom>
              <a:avLst/>
              <a:gdLst/>
              <a:ahLst/>
              <a:cxnLst/>
              <a:rect l="l" t="t" r="r" b="b"/>
              <a:pathLst>
                <a:path w="18923" h="175641">
                  <a:moveTo>
                    <a:pt x="18923" y="175641"/>
                  </a:moveTo>
                  <a:lnTo>
                    <a:pt x="0" y="175641"/>
                  </a:lnTo>
                  <a:lnTo>
                    <a:pt x="0" y="0"/>
                  </a:lnTo>
                  <a:lnTo>
                    <a:pt x="18923" y="0"/>
                  </a:lnTo>
                  <a:close/>
                </a:path>
              </a:pathLst>
            </a:custGeom>
            <a:solidFill>
              <a:srgbClr val="D5E382"/>
            </a:solidFill>
          </p:spPr>
        </p:sp>
        <p:sp>
          <p:nvSpPr>
            <p:cNvPr id="16" name="Freeform 16"/>
            <p:cNvSpPr/>
            <p:nvPr/>
          </p:nvSpPr>
          <p:spPr>
            <a:xfrm>
              <a:off x="254889" y="63500"/>
              <a:ext cx="19050" cy="175641"/>
            </a:xfrm>
            <a:custGeom>
              <a:avLst/>
              <a:gdLst/>
              <a:ahLst/>
              <a:cxnLst/>
              <a:rect l="l" t="t" r="r" b="b"/>
              <a:pathLst>
                <a:path w="19050" h="175641">
                  <a:moveTo>
                    <a:pt x="19050" y="175641"/>
                  </a:moveTo>
                  <a:lnTo>
                    <a:pt x="0" y="175641"/>
                  </a:lnTo>
                  <a:lnTo>
                    <a:pt x="0" y="0"/>
                  </a:lnTo>
                  <a:lnTo>
                    <a:pt x="18923" y="0"/>
                  </a:lnTo>
                  <a:close/>
                </a:path>
              </a:pathLst>
            </a:custGeom>
            <a:solidFill>
              <a:srgbClr val="FFD990"/>
            </a:solidFill>
          </p:spPr>
        </p:sp>
        <p:sp>
          <p:nvSpPr>
            <p:cNvPr id="17" name="Freeform 17"/>
            <p:cNvSpPr/>
            <p:nvPr/>
          </p:nvSpPr>
          <p:spPr>
            <a:xfrm>
              <a:off x="273939" y="63500"/>
              <a:ext cx="18923" cy="175641"/>
            </a:xfrm>
            <a:custGeom>
              <a:avLst/>
              <a:gdLst/>
              <a:ahLst/>
              <a:cxnLst/>
              <a:rect l="l" t="t" r="r" b="b"/>
              <a:pathLst>
                <a:path w="18923" h="175641">
                  <a:moveTo>
                    <a:pt x="18923" y="175641"/>
                  </a:moveTo>
                  <a:lnTo>
                    <a:pt x="0" y="175641"/>
                  </a:lnTo>
                  <a:lnTo>
                    <a:pt x="0" y="0"/>
                  </a:lnTo>
                  <a:lnTo>
                    <a:pt x="18923" y="0"/>
                  </a:lnTo>
                  <a:close/>
                </a:path>
              </a:pathLst>
            </a:custGeom>
            <a:solidFill>
              <a:srgbClr val="BFD730"/>
            </a:solidFill>
          </p:spPr>
        </p:sp>
        <p:sp>
          <p:nvSpPr>
            <p:cNvPr id="18" name="Freeform 18"/>
            <p:cNvSpPr/>
            <p:nvPr/>
          </p:nvSpPr>
          <p:spPr>
            <a:xfrm>
              <a:off x="292862" y="63500"/>
              <a:ext cx="19050" cy="175641"/>
            </a:xfrm>
            <a:custGeom>
              <a:avLst/>
              <a:gdLst/>
              <a:ahLst/>
              <a:cxnLst/>
              <a:rect l="l" t="t" r="r" b="b"/>
              <a:pathLst>
                <a:path w="19050" h="175641">
                  <a:moveTo>
                    <a:pt x="19050" y="175641"/>
                  </a:moveTo>
                  <a:lnTo>
                    <a:pt x="0" y="175641"/>
                  </a:lnTo>
                  <a:lnTo>
                    <a:pt x="0" y="0"/>
                  </a:lnTo>
                  <a:lnTo>
                    <a:pt x="19050" y="0"/>
                  </a:lnTo>
                  <a:close/>
                </a:path>
              </a:pathLst>
            </a:custGeom>
            <a:solidFill>
              <a:srgbClr val="8FC9E3"/>
            </a:solidFill>
          </p:spPr>
        </p:sp>
        <p:sp>
          <p:nvSpPr>
            <p:cNvPr id="19" name="Freeform 19"/>
            <p:cNvSpPr/>
            <p:nvPr/>
          </p:nvSpPr>
          <p:spPr>
            <a:xfrm>
              <a:off x="311912" y="63500"/>
              <a:ext cx="18923" cy="175641"/>
            </a:xfrm>
            <a:custGeom>
              <a:avLst/>
              <a:gdLst/>
              <a:ahLst/>
              <a:cxnLst/>
              <a:rect l="l" t="t" r="r" b="b"/>
              <a:pathLst>
                <a:path w="18923" h="175641">
                  <a:moveTo>
                    <a:pt x="18923" y="175641"/>
                  </a:moveTo>
                  <a:lnTo>
                    <a:pt x="0" y="175641"/>
                  </a:lnTo>
                  <a:lnTo>
                    <a:pt x="0" y="0"/>
                  </a:lnTo>
                  <a:lnTo>
                    <a:pt x="18923" y="0"/>
                  </a:lnTo>
                  <a:close/>
                </a:path>
              </a:pathLst>
            </a:custGeom>
            <a:solidFill>
              <a:srgbClr val="08B89D"/>
            </a:solidFill>
          </p:spPr>
        </p:sp>
        <p:sp>
          <p:nvSpPr>
            <p:cNvPr id="20" name="Freeform 20"/>
            <p:cNvSpPr/>
            <p:nvPr/>
          </p:nvSpPr>
          <p:spPr>
            <a:xfrm>
              <a:off x="330835" y="63500"/>
              <a:ext cx="19050" cy="175641"/>
            </a:xfrm>
            <a:custGeom>
              <a:avLst/>
              <a:gdLst/>
              <a:ahLst/>
              <a:cxnLst/>
              <a:rect l="l" t="t" r="r" b="b"/>
              <a:pathLst>
                <a:path w="19050" h="175641">
                  <a:moveTo>
                    <a:pt x="19050" y="175641"/>
                  </a:moveTo>
                  <a:lnTo>
                    <a:pt x="0" y="175641"/>
                  </a:lnTo>
                  <a:lnTo>
                    <a:pt x="0" y="0"/>
                  </a:lnTo>
                  <a:lnTo>
                    <a:pt x="19050" y="0"/>
                  </a:lnTo>
                  <a:close/>
                </a:path>
              </a:pathLst>
            </a:custGeom>
            <a:solidFill>
              <a:srgbClr val="DFA7BD"/>
            </a:solidFill>
          </p:spPr>
        </p:sp>
        <p:sp>
          <p:nvSpPr>
            <p:cNvPr id="21" name="Freeform 21"/>
            <p:cNvSpPr/>
            <p:nvPr/>
          </p:nvSpPr>
          <p:spPr>
            <a:xfrm>
              <a:off x="349885" y="63500"/>
              <a:ext cx="19050" cy="175641"/>
            </a:xfrm>
            <a:custGeom>
              <a:avLst/>
              <a:gdLst/>
              <a:ahLst/>
              <a:cxnLst/>
              <a:rect l="l" t="t" r="r" b="b"/>
              <a:pathLst>
                <a:path w="19050" h="175641">
                  <a:moveTo>
                    <a:pt x="19050" y="175641"/>
                  </a:moveTo>
                  <a:lnTo>
                    <a:pt x="0" y="175641"/>
                  </a:lnTo>
                  <a:lnTo>
                    <a:pt x="0" y="0"/>
                  </a:lnTo>
                  <a:lnTo>
                    <a:pt x="18923" y="0"/>
                  </a:lnTo>
                  <a:close/>
                </a:path>
              </a:pathLst>
            </a:custGeom>
            <a:solidFill>
              <a:srgbClr val="DEB9D7"/>
            </a:solidFill>
          </p:spPr>
        </p:sp>
        <p:sp>
          <p:nvSpPr>
            <p:cNvPr id="22" name="Freeform 22"/>
            <p:cNvSpPr/>
            <p:nvPr/>
          </p:nvSpPr>
          <p:spPr>
            <a:xfrm>
              <a:off x="368935" y="63500"/>
              <a:ext cx="18923" cy="175641"/>
            </a:xfrm>
            <a:custGeom>
              <a:avLst/>
              <a:gdLst/>
              <a:ahLst/>
              <a:cxnLst/>
              <a:rect l="l" t="t" r="r" b="b"/>
              <a:pathLst>
                <a:path w="18923" h="175641">
                  <a:moveTo>
                    <a:pt x="18923" y="175641"/>
                  </a:moveTo>
                  <a:lnTo>
                    <a:pt x="0" y="175641"/>
                  </a:lnTo>
                  <a:lnTo>
                    <a:pt x="0" y="0"/>
                  </a:lnTo>
                  <a:lnTo>
                    <a:pt x="18923" y="0"/>
                  </a:lnTo>
                  <a:close/>
                </a:path>
              </a:pathLst>
            </a:custGeom>
            <a:solidFill>
              <a:srgbClr val="F9A870"/>
            </a:solidFill>
          </p:spPr>
        </p:sp>
        <p:sp>
          <p:nvSpPr>
            <p:cNvPr id="23" name="Freeform 23"/>
            <p:cNvSpPr/>
            <p:nvPr/>
          </p:nvSpPr>
          <p:spPr>
            <a:xfrm>
              <a:off x="387858" y="63500"/>
              <a:ext cx="18923" cy="175641"/>
            </a:xfrm>
            <a:custGeom>
              <a:avLst/>
              <a:gdLst/>
              <a:ahLst/>
              <a:cxnLst/>
              <a:rect l="l" t="t" r="r" b="b"/>
              <a:pathLst>
                <a:path w="18923" h="175641">
                  <a:moveTo>
                    <a:pt x="18923" y="175641"/>
                  </a:moveTo>
                  <a:lnTo>
                    <a:pt x="0" y="175641"/>
                  </a:lnTo>
                  <a:lnTo>
                    <a:pt x="0" y="0"/>
                  </a:lnTo>
                  <a:lnTo>
                    <a:pt x="18923" y="0"/>
                  </a:lnTo>
                  <a:close/>
                </a:path>
              </a:pathLst>
            </a:custGeom>
            <a:solidFill>
              <a:srgbClr val="DC6362"/>
            </a:solidFill>
          </p:spPr>
        </p:sp>
        <p:sp>
          <p:nvSpPr>
            <p:cNvPr id="24" name="Freeform 24"/>
            <p:cNvSpPr/>
            <p:nvPr/>
          </p:nvSpPr>
          <p:spPr>
            <a:xfrm>
              <a:off x="406781" y="63500"/>
              <a:ext cx="19050" cy="175641"/>
            </a:xfrm>
            <a:custGeom>
              <a:avLst/>
              <a:gdLst/>
              <a:ahLst/>
              <a:cxnLst/>
              <a:rect l="l" t="t" r="r" b="b"/>
              <a:pathLst>
                <a:path w="19050" h="175641">
                  <a:moveTo>
                    <a:pt x="19050" y="175641"/>
                  </a:moveTo>
                  <a:lnTo>
                    <a:pt x="0" y="175641"/>
                  </a:lnTo>
                  <a:lnTo>
                    <a:pt x="0" y="0"/>
                  </a:lnTo>
                  <a:lnTo>
                    <a:pt x="19050" y="0"/>
                  </a:lnTo>
                  <a:close/>
                </a:path>
              </a:pathLst>
            </a:custGeom>
            <a:solidFill>
              <a:srgbClr val="FFCB05"/>
            </a:solidFill>
          </p:spPr>
        </p:sp>
        <p:sp>
          <p:nvSpPr>
            <p:cNvPr id="25" name="Freeform 25"/>
            <p:cNvSpPr/>
            <p:nvPr/>
          </p:nvSpPr>
          <p:spPr>
            <a:xfrm>
              <a:off x="425831" y="63500"/>
              <a:ext cx="18923" cy="175641"/>
            </a:xfrm>
            <a:custGeom>
              <a:avLst/>
              <a:gdLst/>
              <a:ahLst/>
              <a:cxnLst/>
              <a:rect l="l" t="t" r="r" b="b"/>
              <a:pathLst>
                <a:path w="18923" h="175641">
                  <a:moveTo>
                    <a:pt x="18923" y="175641"/>
                  </a:moveTo>
                  <a:lnTo>
                    <a:pt x="0" y="175641"/>
                  </a:lnTo>
                  <a:lnTo>
                    <a:pt x="0" y="0"/>
                  </a:lnTo>
                  <a:lnTo>
                    <a:pt x="18923" y="0"/>
                  </a:lnTo>
                  <a:close/>
                </a:path>
              </a:pathLst>
            </a:custGeom>
            <a:solidFill>
              <a:srgbClr val="8BCA83"/>
            </a:solidFill>
          </p:spPr>
        </p:sp>
        <p:sp>
          <p:nvSpPr>
            <p:cNvPr id="26" name="Freeform 26"/>
            <p:cNvSpPr/>
            <p:nvPr/>
          </p:nvSpPr>
          <p:spPr>
            <a:xfrm>
              <a:off x="444754" y="63500"/>
              <a:ext cx="19050" cy="175641"/>
            </a:xfrm>
            <a:custGeom>
              <a:avLst/>
              <a:gdLst/>
              <a:ahLst/>
              <a:cxnLst/>
              <a:rect l="l" t="t" r="r" b="b"/>
              <a:pathLst>
                <a:path w="19050" h="175641">
                  <a:moveTo>
                    <a:pt x="19050" y="175641"/>
                  </a:moveTo>
                  <a:lnTo>
                    <a:pt x="0" y="175641"/>
                  </a:lnTo>
                  <a:lnTo>
                    <a:pt x="0" y="0"/>
                  </a:lnTo>
                  <a:lnTo>
                    <a:pt x="19050" y="0"/>
                  </a:lnTo>
                  <a:close/>
                </a:path>
              </a:pathLst>
            </a:custGeom>
            <a:solidFill>
              <a:srgbClr val="FFF685"/>
            </a:solidFill>
          </p:spPr>
        </p:sp>
        <p:sp>
          <p:nvSpPr>
            <p:cNvPr id="27" name="Freeform 27"/>
            <p:cNvSpPr/>
            <p:nvPr/>
          </p:nvSpPr>
          <p:spPr>
            <a:xfrm>
              <a:off x="463804" y="63500"/>
              <a:ext cx="18923" cy="175641"/>
            </a:xfrm>
            <a:custGeom>
              <a:avLst/>
              <a:gdLst/>
              <a:ahLst/>
              <a:cxnLst/>
              <a:rect l="l" t="t" r="r" b="b"/>
              <a:pathLst>
                <a:path w="18923" h="175641">
                  <a:moveTo>
                    <a:pt x="18923" y="175641"/>
                  </a:moveTo>
                  <a:lnTo>
                    <a:pt x="0" y="175641"/>
                  </a:lnTo>
                  <a:lnTo>
                    <a:pt x="0" y="0"/>
                  </a:lnTo>
                  <a:lnTo>
                    <a:pt x="18923" y="0"/>
                  </a:lnTo>
                  <a:close/>
                </a:path>
              </a:pathLst>
            </a:custGeom>
            <a:solidFill>
              <a:srgbClr val="F7955B"/>
            </a:solidFill>
          </p:spPr>
        </p:sp>
        <p:sp>
          <p:nvSpPr>
            <p:cNvPr id="28" name="Freeform 28"/>
            <p:cNvSpPr/>
            <p:nvPr/>
          </p:nvSpPr>
          <p:spPr>
            <a:xfrm>
              <a:off x="482727" y="63500"/>
              <a:ext cx="19050" cy="175641"/>
            </a:xfrm>
            <a:custGeom>
              <a:avLst/>
              <a:gdLst/>
              <a:ahLst/>
              <a:cxnLst/>
              <a:rect l="l" t="t" r="r" b="b"/>
              <a:pathLst>
                <a:path w="19050" h="175641">
                  <a:moveTo>
                    <a:pt x="19050" y="175641"/>
                  </a:moveTo>
                  <a:lnTo>
                    <a:pt x="0" y="175641"/>
                  </a:lnTo>
                  <a:lnTo>
                    <a:pt x="0" y="0"/>
                  </a:lnTo>
                  <a:lnTo>
                    <a:pt x="19050" y="0"/>
                  </a:lnTo>
                  <a:close/>
                </a:path>
              </a:pathLst>
            </a:custGeom>
            <a:solidFill>
              <a:srgbClr val="F58F98"/>
            </a:solidFill>
          </p:spPr>
        </p:sp>
        <p:sp>
          <p:nvSpPr>
            <p:cNvPr id="29" name="Freeform 29"/>
            <p:cNvSpPr/>
            <p:nvPr/>
          </p:nvSpPr>
          <p:spPr>
            <a:xfrm>
              <a:off x="501777" y="63500"/>
              <a:ext cx="18923" cy="175641"/>
            </a:xfrm>
            <a:custGeom>
              <a:avLst/>
              <a:gdLst/>
              <a:ahLst/>
              <a:cxnLst/>
              <a:rect l="l" t="t" r="r" b="b"/>
              <a:pathLst>
                <a:path w="18923" h="175641">
                  <a:moveTo>
                    <a:pt x="18923" y="175641"/>
                  </a:moveTo>
                  <a:lnTo>
                    <a:pt x="0" y="175641"/>
                  </a:lnTo>
                  <a:lnTo>
                    <a:pt x="0" y="0"/>
                  </a:lnTo>
                  <a:lnTo>
                    <a:pt x="18923" y="0"/>
                  </a:lnTo>
                  <a:close/>
                </a:path>
              </a:pathLst>
            </a:custGeom>
            <a:solidFill>
              <a:srgbClr val="F9A01B"/>
            </a:solidFill>
          </p:spPr>
        </p:sp>
        <p:sp>
          <p:nvSpPr>
            <p:cNvPr id="30" name="Freeform 30"/>
            <p:cNvSpPr/>
            <p:nvPr/>
          </p:nvSpPr>
          <p:spPr>
            <a:xfrm>
              <a:off x="520700" y="63500"/>
              <a:ext cx="19050" cy="175641"/>
            </a:xfrm>
            <a:custGeom>
              <a:avLst/>
              <a:gdLst/>
              <a:ahLst/>
              <a:cxnLst/>
              <a:rect l="l" t="t" r="r" b="b"/>
              <a:pathLst>
                <a:path w="19050" h="175641">
                  <a:moveTo>
                    <a:pt x="19050" y="175641"/>
                  </a:moveTo>
                  <a:lnTo>
                    <a:pt x="0" y="175641"/>
                  </a:lnTo>
                  <a:lnTo>
                    <a:pt x="0" y="0"/>
                  </a:lnTo>
                  <a:lnTo>
                    <a:pt x="19050" y="0"/>
                  </a:lnTo>
                  <a:close/>
                </a:path>
              </a:pathLst>
            </a:custGeom>
            <a:solidFill>
              <a:srgbClr val="FCBC86"/>
            </a:solidFill>
          </p:spPr>
        </p:sp>
        <p:sp>
          <p:nvSpPr>
            <p:cNvPr id="31" name="Freeform 31"/>
            <p:cNvSpPr/>
            <p:nvPr/>
          </p:nvSpPr>
          <p:spPr>
            <a:xfrm>
              <a:off x="539750" y="63500"/>
              <a:ext cx="18923" cy="175641"/>
            </a:xfrm>
            <a:custGeom>
              <a:avLst/>
              <a:gdLst/>
              <a:ahLst/>
              <a:cxnLst/>
              <a:rect l="l" t="t" r="r" b="b"/>
              <a:pathLst>
                <a:path w="18923" h="175641">
                  <a:moveTo>
                    <a:pt x="18923" y="175641"/>
                  </a:moveTo>
                  <a:lnTo>
                    <a:pt x="0" y="175641"/>
                  </a:lnTo>
                  <a:lnTo>
                    <a:pt x="0" y="0"/>
                  </a:lnTo>
                  <a:lnTo>
                    <a:pt x="18923" y="0"/>
                  </a:lnTo>
                  <a:close/>
                </a:path>
              </a:pathLst>
            </a:custGeom>
            <a:solidFill>
              <a:srgbClr val="FFCE71"/>
            </a:solidFill>
          </p:spPr>
        </p:sp>
        <p:sp>
          <p:nvSpPr>
            <p:cNvPr id="32" name="Freeform 32"/>
            <p:cNvSpPr/>
            <p:nvPr/>
          </p:nvSpPr>
          <p:spPr>
            <a:xfrm>
              <a:off x="558673" y="63500"/>
              <a:ext cx="19050" cy="175641"/>
            </a:xfrm>
            <a:custGeom>
              <a:avLst/>
              <a:gdLst/>
              <a:ahLst/>
              <a:cxnLst/>
              <a:rect l="l" t="t" r="r" b="b"/>
              <a:pathLst>
                <a:path w="19050" h="175641">
                  <a:moveTo>
                    <a:pt x="19050" y="175641"/>
                  </a:moveTo>
                  <a:lnTo>
                    <a:pt x="0" y="175641"/>
                  </a:lnTo>
                  <a:lnTo>
                    <a:pt x="0" y="0"/>
                  </a:lnTo>
                  <a:lnTo>
                    <a:pt x="19050" y="0"/>
                  </a:lnTo>
                  <a:close/>
                </a:path>
              </a:pathLst>
            </a:custGeom>
            <a:solidFill>
              <a:srgbClr val="B6A3C4"/>
            </a:solidFill>
          </p:spPr>
        </p:sp>
        <p:sp>
          <p:nvSpPr>
            <p:cNvPr id="33" name="Freeform 33"/>
            <p:cNvSpPr/>
            <p:nvPr/>
          </p:nvSpPr>
          <p:spPr>
            <a:xfrm>
              <a:off x="65151" y="288798"/>
              <a:ext cx="512572" cy="164973"/>
            </a:xfrm>
            <a:custGeom>
              <a:avLst/>
              <a:gdLst/>
              <a:ahLst/>
              <a:cxnLst/>
              <a:rect l="l" t="t" r="r" b="b"/>
              <a:pathLst>
                <a:path w="512572" h="164973">
                  <a:moveTo>
                    <a:pt x="0" y="0"/>
                  </a:moveTo>
                  <a:lnTo>
                    <a:pt x="512572" y="0"/>
                  </a:lnTo>
                  <a:lnTo>
                    <a:pt x="512572" y="164973"/>
                  </a:lnTo>
                  <a:lnTo>
                    <a:pt x="0" y="164973"/>
                  </a:lnTo>
                  <a:close/>
                </a:path>
              </a:pathLst>
            </a:custGeom>
            <a:solidFill>
              <a:srgbClr val="CCC8C0"/>
            </a:solidFill>
          </p:spPr>
        </p:sp>
        <p:sp>
          <p:nvSpPr>
            <p:cNvPr id="34" name="Freeform 34"/>
            <p:cNvSpPr/>
            <p:nvPr/>
          </p:nvSpPr>
          <p:spPr>
            <a:xfrm>
              <a:off x="65151" y="491236"/>
              <a:ext cx="512572" cy="164973"/>
            </a:xfrm>
            <a:custGeom>
              <a:avLst/>
              <a:gdLst/>
              <a:ahLst/>
              <a:cxnLst/>
              <a:rect l="l" t="t" r="r" b="b"/>
              <a:pathLst>
                <a:path w="512572" h="164973">
                  <a:moveTo>
                    <a:pt x="0" y="0"/>
                  </a:moveTo>
                  <a:lnTo>
                    <a:pt x="512572" y="0"/>
                  </a:lnTo>
                  <a:lnTo>
                    <a:pt x="512572" y="164973"/>
                  </a:lnTo>
                  <a:lnTo>
                    <a:pt x="0" y="164973"/>
                  </a:lnTo>
                  <a:close/>
                </a:path>
              </a:pathLst>
            </a:custGeom>
            <a:solidFill>
              <a:srgbClr val="E5E5E4"/>
            </a:solidFill>
          </p:spPr>
        </p:sp>
      </p:grpSp>
      <p:grpSp>
        <p:nvGrpSpPr>
          <p:cNvPr id="35" name="Group 35"/>
          <p:cNvGrpSpPr>
            <a:grpSpLocks noChangeAspect="1"/>
          </p:cNvGrpSpPr>
          <p:nvPr/>
        </p:nvGrpSpPr>
        <p:grpSpPr>
          <a:xfrm>
            <a:off x="12757039" y="6017149"/>
            <a:ext cx="1560503" cy="815928"/>
            <a:chOff x="0" y="0"/>
            <a:chExt cx="2469998" cy="1291463"/>
          </a:xfrm>
        </p:grpSpPr>
        <p:sp>
          <p:nvSpPr>
            <p:cNvPr id="36" name="Freeform 36"/>
            <p:cNvSpPr/>
            <p:nvPr/>
          </p:nvSpPr>
          <p:spPr>
            <a:xfrm>
              <a:off x="63500" y="63500"/>
              <a:ext cx="2343023" cy="1164463"/>
            </a:xfrm>
            <a:custGeom>
              <a:avLst/>
              <a:gdLst/>
              <a:ahLst/>
              <a:cxnLst/>
              <a:rect l="l" t="t" r="r" b="b"/>
              <a:pathLst>
                <a:path w="2343023" h="1164463">
                  <a:moveTo>
                    <a:pt x="2343023" y="0"/>
                  </a:moveTo>
                  <a:lnTo>
                    <a:pt x="0" y="0"/>
                  </a:lnTo>
                  <a:lnTo>
                    <a:pt x="0" y="1164463"/>
                  </a:lnTo>
                  <a:lnTo>
                    <a:pt x="2343023" y="1164463"/>
                  </a:lnTo>
                  <a:close/>
                </a:path>
              </a:pathLst>
            </a:custGeom>
            <a:solidFill>
              <a:srgbClr val="034EA2"/>
            </a:solidFill>
          </p:spPr>
        </p:sp>
        <p:sp>
          <p:nvSpPr>
            <p:cNvPr id="37" name="Freeform 37"/>
            <p:cNvSpPr/>
            <p:nvPr/>
          </p:nvSpPr>
          <p:spPr>
            <a:xfrm>
              <a:off x="1176655" y="223393"/>
              <a:ext cx="116205" cy="112395"/>
            </a:xfrm>
            <a:custGeom>
              <a:avLst/>
              <a:gdLst/>
              <a:ahLst/>
              <a:cxnLst/>
              <a:rect l="l" t="t" r="r" b="b"/>
              <a:pathLst>
                <a:path w="116205" h="112395">
                  <a:moveTo>
                    <a:pt x="58293" y="0"/>
                  </a:moveTo>
                  <a:lnTo>
                    <a:pt x="71755" y="43180"/>
                  </a:lnTo>
                  <a:lnTo>
                    <a:pt x="116205" y="42926"/>
                  </a:lnTo>
                  <a:lnTo>
                    <a:pt x="80137" y="69342"/>
                  </a:lnTo>
                  <a:lnTo>
                    <a:pt x="94107" y="112395"/>
                  </a:lnTo>
                  <a:lnTo>
                    <a:pt x="58166" y="85598"/>
                  </a:lnTo>
                  <a:lnTo>
                    <a:pt x="22225" y="112395"/>
                  </a:lnTo>
                  <a:lnTo>
                    <a:pt x="36195" y="69342"/>
                  </a:lnTo>
                  <a:lnTo>
                    <a:pt x="0" y="42926"/>
                  </a:lnTo>
                  <a:lnTo>
                    <a:pt x="44577" y="43180"/>
                  </a:lnTo>
                  <a:close/>
                </a:path>
              </a:pathLst>
            </a:custGeom>
            <a:solidFill>
              <a:srgbClr val="FFF200"/>
            </a:solidFill>
          </p:spPr>
        </p:sp>
        <p:sp>
          <p:nvSpPr>
            <p:cNvPr id="38" name="Freeform 38"/>
            <p:cNvSpPr/>
            <p:nvPr/>
          </p:nvSpPr>
          <p:spPr>
            <a:xfrm>
              <a:off x="1176655" y="969899"/>
              <a:ext cx="116205" cy="112522"/>
            </a:xfrm>
            <a:custGeom>
              <a:avLst/>
              <a:gdLst/>
              <a:ahLst/>
              <a:cxnLst/>
              <a:rect l="l" t="t" r="r" b="b"/>
              <a:pathLst>
                <a:path w="116205" h="112522">
                  <a:moveTo>
                    <a:pt x="58293" y="0"/>
                  </a:moveTo>
                  <a:lnTo>
                    <a:pt x="71755" y="43180"/>
                  </a:lnTo>
                  <a:lnTo>
                    <a:pt x="116205" y="42926"/>
                  </a:lnTo>
                  <a:lnTo>
                    <a:pt x="80137" y="69469"/>
                  </a:lnTo>
                  <a:lnTo>
                    <a:pt x="94107" y="112522"/>
                  </a:lnTo>
                  <a:lnTo>
                    <a:pt x="58166" y="85725"/>
                  </a:lnTo>
                  <a:lnTo>
                    <a:pt x="22225" y="112522"/>
                  </a:lnTo>
                  <a:lnTo>
                    <a:pt x="36195" y="69469"/>
                  </a:lnTo>
                  <a:lnTo>
                    <a:pt x="0" y="42926"/>
                  </a:lnTo>
                  <a:lnTo>
                    <a:pt x="44577" y="43180"/>
                  </a:lnTo>
                  <a:close/>
                </a:path>
              </a:pathLst>
            </a:custGeom>
            <a:solidFill>
              <a:srgbClr val="FFF200"/>
            </a:solidFill>
          </p:spPr>
        </p:sp>
        <p:sp>
          <p:nvSpPr>
            <p:cNvPr id="39" name="Freeform 39"/>
            <p:cNvSpPr/>
            <p:nvPr/>
          </p:nvSpPr>
          <p:spPr>
            <a:xfrm>
              <a:off x="994283" y="273050"/>
              <a:ext cx="116332" cy="112522"/>
            </a:xfrm>
            <a:custGeom>
              <a:avLst/>
              <a:gdLst/>
              <a:ahLst/>
              <a:cxnLst/>
              <a:rect l="l" t="t" r="r" b="b"/>
              <a:pathLst>
                <a:path w="116332" h="112522">
                  <a:moveTo>
                    <a:pt x="58166" y="0"/>
                  </a:moveTo>
                  <a:lnTo>
                    <a:pt x="71882" y="43180"/>
                  </a:lnTo>
                  <a:lnTo>
                    <a:pt x="116332" y="43053"/>
                  </a:lnTo>
                  <a:lnTo>
                    <a:pt x="80137" y="69469"/>
                  </a:lnTo>
                  <a:lnTo>
                    <a:pt x="94107" y="112522"/>
                  </a:lnTo>
                  <a:lnTo>
                    <a:pt x="58166" y="85725"/>
                  </a:lnTo>
                  <a:lnTo>
                    <a:pt x="22352" y="112522"/>
                  </a:lnTo>
                  <a:lnTo>
                    <a:pt x="36195" y="69469"/>
                  </a:lnTo>
                  <a:lnTo>
                    <a:pt x="0" y="42926"/>
                  </a:lnTo>
                  <a:lnTo>
                    <a:pt x="44577" y="43053"/>
                  </a:lnTo>
                  <a:close/>
                </a:path>
              </a:pathLst>
            </a:custGeom>
            <a:solidFill>
              <a:srgbClr val="FFF200"/>
            </a:solidFill>
          </p:spPr>
        </p:sp>
        <p:sp>
          <p:nvSpPr>
            <p:cNvPr id="40" name="Freeform 40"/>
            <p:cNvSpPr/>
            <p:nvPr/>
          </p:nvSpPr>
          <p:spPr>
            <a:xfrm>
              <a:off x="859917" y="409956"/>
              <a:ext cx="116332" cy="112522"/>
            </a:xfrm>
            <a:custGeom>
              <a:avLst/>
              <a:gdLst/>
              <a:ahLst/>
              <a:cxnLst/>
              <a:rect l="l" t="t" r="r" b="b"/>
              <a:pathLst>
                <a:path w="116332" h="112522">
                  <a:moveTo>
                    <a:pt x="58293" y="0"/>
                  </a:moveTo>
                  <a:lnTo>
                    <a:pt x="71882" y="43180"/>
                  </a:lnTo>
                  <a:lnTo>
                    <a:pt x="116332" y="42926"/>
                  </a:lnTo>
                  <a:lnTo>
                    <a:pt x="80137" y="69469"/>
                  </a:lnTo>
                  <a:lnTo>
                    <a:pt x="94107" y="112522"/>
                  </a:lnTo>
                  <a:lnTo>
                    <a:pt x="58166" y="85598"/>
                  </a:lnTo>
                  <a:lnTo>
                    <a:pt x="22225" y="112522"/>
                  </a:lnTo>
                  <a:lnTo>
                    <a:pt x="36195" y="69469"/>
                  </a:lnTo>
                  <a:lnTo>
                    <a:pt x="0" y="42926"/>
                  </a:lnTo>
                  <a:lnTo>
                    <a:pt x="44450" y="43180"/>
                  </a:lnTo>
                  <a:close/>
                </a:path>
              </a:pathLst>
            </a:custGeom>
            <a:solidFill>
              <a:srgbClr val="FFF200"/>
            </a:solidFill>
          </p:spPr>
        </p:sp>
        <p:sp>
          <p:nvSpPr>
            <p:cNvPr id="41" name="Freeform 41"/>
            <p:cNvSpPr/>
            <p:nvPr/>
          </p:nvSpPr>
          <p:spPr>
            <a:xfrm>
              <a:off x="810514" y="596138"/>
              <a:ext cx="116205" cy="112522"/>
            </a:xfrm>
            <a:custGeom>
              <a:avLst/>
              <a:gdLst/>
              <a:ahLst/>
              <a:cxnLst/>
              <a:rect l="l" t="t" r="r" b="b"/>
              <a:pathLst>
                <a:path w="116205" h="112522">
                  <a:moveTo>
                    <a:pt x="58166" y="0"/>
                  </a:moveTo>
                  <a:lnTo>
                    <a:pt x="71755" y="43180"/>
                  </a:lnTo>
                  <a:lnTo>
                    <a:pt x="116205" y="42926"/>
                  </a:lnTo>
                  <a:lnTo>
                    <a:pt x="80137" y="69469"/>
                  </a:lnTo>
                  <a:lnTo>
                    <a:pt x="94107" y="112522"/>
                  </a:lnTo>
                  <a:lnTo>
                    <a:pt x="58166" y="85725"/>
                  </a:lnTo>
                  <a:lnTo>
                    <a:pt x="22225" y="112522"/>
                  </a:lnTo>
                  <a:lnTo>
                    <a:pt x="36195" y="69469"/>
                  </a:lnTo>
                  <a:lnTo>
                    <a:pt x="0" y="42926"/>
                  </a:lnTo>
                  <a:lnTo>
                    <a:pt x="44577" y="43180"/>
                  </a:lnTo>
                  <a:close/>
                </a:path>
              </a:pathLst>
            </a:custGeom>
            <a:solidFill>
              <a:srgbClr val="FFF200"/>
            </a:solidFill>
          </p:spPr>
        </p:sp>
        <p:sp>
          <p:nvSpPr>
            <p:cNvPr id="42" name="Freeform 42"/>
            <p:cNvSpPr/>
            <p:nvPr/>
          </p:nvSpPr>
          <p:spPr>
            <a:xfrm>
              <a:off x="859663" y="782447"/>
              <a:ext cx="116205" cy="112395"/>
            </a:xfrm>
            <a:custGeom>
              <a:avLst/>
              <a:gdLst/>
              <a:ahLst/>
              <a:cxnLst/>
              <a:rect l="l" t="t" r="r" b="b"/>
              <a:pathLst>
                <a:path w="116205" h="112395">
                  <a:moveTo>
                    <a:pt x="58039" y="0"/>
                  </a:moveTo>
                  <a:lnTo>
                    <a:pt x="71628" y="43053"/>
                  </a:lnTo>
                  <a:lnTo>
                    <a:pt x="116205" y="42799"/>
                  </a:lnTo>
                  <a:lnTo>
                    <a:pt x="80010" y="69342"/>
                  </a:lnTo>
                  <a:lnTo>
                    <a:pt x="93980" y="112395"/>
                  </a:lnTo>
                  <a:lnTo>
                    <a:pt x="58039" y="85598"/>
                  </a:lnTo>
                  <a:lnTo>
                    <a:pt x="22098" y="112395"/>
                  </a:lnTo>
                  <a:lnTo>
                    <a:pt x="36068" y="69342"/>
                  </a:lnTo>
                  <a:lnTo>
                    <a:pt x="0" y="42799"/>
                  </a:lnTo>
                  <a:lnTo>
                    <a:pt x="44577" y="42926"/>
                  </a:lnTo>
                  <a:close/>
                </a:path>
              </a:pathLst>
            </a:custGeom>
            <a:solidFill>
              <a:srgbClr val="FFF200"/>
            </a:solidFill>
          </p:spPr>
        </p:sp>
        <p:sp>
          <p:nvSpPr>
            <p:cNvPr id="43" name="Freeform 43"/>
            <p:cNvSpPr/>
            <p:nvPr/>
          </p:nvSpPr>
          <p:spPr>
            <a:xfrm>
              <a:off x="994283" y="919353"/>
              <a:ext cx="116332" cy="112395"/>
            </a:xfrm>
            <a:custGeom>
              <a:avLst/>
              <a:gdLst/>
              <a:ahLst/>
              <a:cxnLst/>
              <a:rect l="l" t="t" r="r" b="b"/>
              <a:pathLst>
                <a:path w="116332" h="112395">
                  <a:moveTo>
                    <a:pt x="58166" y="0"/>
                  </a:moveTo>
                  <a:lnTo>
                    <a:pt x="71882" y="43053"/>
                  </a:lnTo>
                  <a:lnTo>
                    <a:pt x="116332" y="42926"/>
                  </a:lnTo>
                  <a:lnTo>
                    <a:pt x="80137" y="69342"/>
                  </a:lnTo>
                  <a:lnTo>
                    <a:pt x="94107" y="112395"/>
                  </a:lnTo>
                  <a:lnTo>
                    <a:pt x="58166" y="85598"/>
                  </a:lnTo>
                  <a:lnTo>
                    <a:pt x="22352" y="112395"/>
                  </a:lnTo>
                  <a:lnTo>
                    <a:pt x="36195" y="69342"/>
                  </a:lnTo>
                  <a:lnTo>
                    <a:pt x="0" y="42926"/>
                  </a:lnTo>
                  <a:lnTo>
                    <a:pt x="44577" y="43053"/>
                  </a:lnTo>
                  <a:close/>
                </a:path>
              </a:pathLst>
            </a:custGeom>
            <a:solidFill>
              <a:srgbClr val="FFF200"/>
            </a:solidFill>
          </p:spPr>
        </p:sp>
        <p:sp>
          <p:nvSpPr>
            <p:cNvPr id="44" name="Freeform 44"/>
            <p:cNvSpPr/>
            <p:nvPr/>
          </p:nvSpPr>
          <p:spPr>
            <a:xfrm>
              <a:off x="1359408" y="273050"/>
              <a:ext cx="116205" cy="112522"/>
            </a:xfrm>
            <a:custGeom>
              <a:avLst/>
              <a:gdLst/>
              <a:ahLst/>
              <a:cxnLst/>
              <a:rect l="l" t="t" r="r" b="b"/>
              <a:pathLst>
                <a:path w="116205" h="112522">
                  <a:moveTo>
                    <a:pt x="58039" y="0"/>
                  </a:moveTo>
                  <a:lnTo>
                    <a:pt x="44450" y="43180"/>
                  </a:lnTo>
                  <a:lnTo>
                    <a:pt x="0" y="43053"/>
                  </a:lnTo>
                  <a:lnTo>
                    <a:pt x="36195" y="69469"/>
                  </a:lnTo>
                  <a:lnTo>
                    <a:pt x="22225" y="112522"/>
                  </a:lnTo>
                  <a:lnTo>
                    <a:pt x="58166" y="85725"/>
                  </a:lnTo>
                  <a:lnTo>
                    <a:pt x="93980" y="112522"/>
                  </a:lnTo>
                  <a:lnTo>
                    <a:pt x="80137" y="69469"/>
                  </a:lnTo>
                  <a:lnTo>
                    <a:pt x="116205" y="42926"/>
                  </a:lnTo>
                  <a:lnTo>
                    <a:pt x="71628" y="43053"/>
                  </a:lnTo>
                  <a:close/>
                </a:path>
              </a:pathLst>
            </a:custGeom>
            <a:solidFill>
              <a:srgbClr val="FFF200"/>
            </a:solidFill>
          </p:spPr>
        </p:sp>
        <p:sp>
          <p:nvSpPr>
            <p:cNvPr id="45" name="Freeform 45"/>
            <p:cNvSpPr/>
            <p:nvPr/>
          </p:nvSpPr>
          <p:spPr>
            <a:xfrm>
              <a:off x="1493774" y="409956"/>
              <a:ext cx="116205" cy="112522"/>
            </a:xfrm>
            <a:custGeom>
              <a:avLst/>
              <a:gdLst/>
              <a:ahLst/>
              <a:cxnLst/>
              <a:rect l="l" t="t" r="r" b="b"/>
              <a:pathLst>
                <a:path w="116205" h="112522">
                  <a:moveTo>
                    <a:pt x="58039" y="0"/>
                  </a:moveTo>
                  <a:lnTo>
                    <a:pt x="44577" y="43180"/>
                  </a:lnTo>
                  <a:lnTo>
                    <a:pt x="0" y="42926"/>
                  </a:lnTo>
                  <a:lnTo>
                    <a:pt x="36195" y="69469"/>
                  </a:lnTo>
                  <a:lnTo>
                    <a:pt x="22225" y="112522"/>
                  </a:lnTo>
                  <a:lnTo>
                    <a:pt x="58039" y="85598"/>
                  </a:lnTo>
                  <a:lnTo>
                    <a:pt x="93980" y="112522"/>
                  </a:lnTo>
                  <a:lnTo>
                    <a:pt x="80010" y="69469"/>
                  </a:lnTo>
                  <a:lnTo>
                    <a:pt x="116205" y="42926"/>
                  </a:lnTo>
                  <a:lnTo>
                    <a:pt x="71628" y="43180"/>
                  </a:lnTo>
                  <a:close/>
                </a:path>
              </a:pathLst>
            </a:custGeom>
            <a:solidFill>
              <a:srgbClr val="FFF200"/>
            </a:solidFill>
          </p:spPr>
        </p:sp>
        <p:sp>
          <p:nvSpPr>
            <p:cNvPr id="46" name="Freeform 46"/>
            <p:cNvSpPr/>
            <p:nvPr/>
          </p:nvSpPr>
          <p:spPr>
            <a:xfrm>
              <a:off x="1543177" y="596138"/>
              <a:ext cx="116205" cy="112522"/>
            </a:xfrm>
            <a:custGeom>
              <a:avLst/>
              <a:gdLst/>
              <a:ahLst/>
              <a:cxnLst/>
              <a:rect l="l" t="t" r="r" b="b"/>
              <a:pathLst>
                <a:path w="116205" h="112522">
                  <a:moveTo>
                    <a:pt x="58166" y="0"/>
                  </a:moveTo>
                  <a:lnTo>
                    <a:pt x="44577" y="43180"/>
                  </a:lnTo>
                  <a:lnTo>
                    <a:pt x="0" y="42926"/>
                  </a:lnTo>
                  <a:lnTo>
                    <a:pt x="36068" y="69469"/>
                  </a:lnTo>
                  <a:lnTo>
                    <a:pt x="22098" y="112522"/>
                  </a:lnTo>
                  <a:lnTo>
                    <a:pt x="58039" y="85725"/>
                  </a:lnTo>
                  <a:lnTo>
                    <a:pt x="93980" y="112522"/>
                  </a:lnTo>
                  <a:lnTo>
                    <a:pt x="80010" y="69469"/>
                  </a:lnTo>
                  <a:lnTo>
                    <a:pt x="116205" y="42926"/>
                  </a:lnTo>
                  <a:lnTo>
                    <a:pt x="71628" y="43180"/>
                  </a:lnTo>
                  <a:close/>
                </a:path>
              </a:pathLst>
            </a:custGeom>
            <a:solidFill>
              <a:srgbClr val="FFF200"/>
            </a:solidFill>
          </p:spPr>
        </p:sp>
        <p:sp>
          <p:nvSpPr>
            <p:cNvPr id="47" name="Freeform 47"/>
            <p:cNvSpPr/>
            <p:nvPr/>
          </p:nvSpPr>
          <p:spPr>
            <a:xfrm>
              <a:off x="1494282" y="782447"/>
              <a:ext cx="115951" cy="112395"/>
            </a:xfrm>
            <a:custGeom>
              <a:avLst/>
              <a:gdLst/>
              <a:ahLst/>
              <a:cxnLst/>
              <a:rect l="l" t="t" r="r" b="b"/>
              <a:pathLst>
                <a:path w="115951" h="112395">
                  <a:moveTo>
                    <a:pt x="58039" y="0"/>
                  </a:moveTo>
                  <a:lnTo>
                    <a:pt x="44450" y="43053"/>
                  </a:lnTo>
                  <a:lnTo>
                    <a:pt x="0" y="42799"/>
                  </a:lnTo>
                  <a:lnTo>
                    <a:pt x="36068" y="69342"/>
                  </a:lnTo>
                  <a:lnTo>
                    <a:pt x="22098" y="112395"/>
                  </a:lnTo>
                  <a:lnTo>
                    <a:pt x="57912" y="85598"/>
                  </a:lnTo>
                  <a:lnTo>
                    <a:pt x="93853" y="112395"/>
                  </a:lnTo>
                  <a:lnTo>
                    <a:pt x="79883" y="69342"/>
                  </a:lnTo>
                  <a:lnTo>
                    <a:pt x="115951" y="42799"/>
                  </a:lnTo>
                  <a:lnTo>
                    <a:pt x="71374" y="42926"/>
                  </a:lnTo>
                  <a:close/>
                </a:path>
              </a:pathLst>
            </a:custGeom>
            <a:solidFill>
              <a:srgbClr val="FFF200"/>
            </a:solidFill>
          </p:spPr>
        </p:sp>
        <p:sp>
          <p:nvSpPr>
            <p:cNvPr id="48" name="Freeform 48"/>
            <p:cNvSpPr/>
            <p:nvPr/>
          </p:nvSpPr>
          <p:spPr>
            <a:xfrm>
              <a:off x="1359408" y="919353"/>
              <a:ext cx="116205" cy="112395"/>
            </a:xfrm>
            <a:custGeom>
              <a:avLst/>
              <a:gdLst/>
              <a:ahLst/>
              <a:cxnLst/>
              <a:rect l="l" t="t" r="r" b="b"/>
              <a:pathLst>
                <a:path w="116205" h="112395">
                  <a:moveTo>
                    <a:pt x="58039" y="0"/>
                  </a:moveTo>
                  <a:lnTo>
                    <a:pt x="44450" y="43053"/>
                  </a:lnTo>
                  <a:lnTo>
                    <a:pt x="0" y="42926"/>
                  </a:lnTo>
                  <a:lnTo>
                    <a:pt x="36195" y="69342"/>
                  </a:lnTo>
                  <a:lnTo>
                    <a:pt x="22225" y="112395"/>
                  </a:lnTo>
                  <a:lnTo>
                    <a:pt x="58166" y="85598"/>
                  </a:lnTo>
                  <a:lnTo>
                    <a:pt x="93980" y="112395"/>
                  </a:lnTo>
                  <a:lnTo>
                    <a:pt x="80137" y="69342"/>
                  </a:lnTo>
                  <a:lnTo>
                    <a:pt x="116205" y="42926"/>
                  </a:lnTo>
                  <a:lnTo>
                    <a:pt x="71628" y="43053"/>
                  </a:lnTo>
                  <a:close/>
                </a:path>
              </a:pathLst>
            </a:custGeom>
            <a:solidFill>
              <a:srgbClr val="FFF200"/>
            </a:solidFill>
          </p:spPr>
        </p:sp>
      </p:grpSp>
      <p:sp>
        <p:nvSpPr>
          <p:cNvPr id="49" name="Freeform 49"/>
          <p:cNvSpPr/>
          <p:nvPr/>
        </p:nvSpPr>
        <p:spPr>
          <a:xfrm>
            <a:off x="12698694" y="4518533"/>
            <a:ext cx="1182238" cy="623665"/>
          </a:xfrm>
          <a:custGeom>
            <a:avLst/>
            <a:gdLst/>
            <a:ahLst/>
            <a:cxnLst/>
            <a:rect l="l" t="t" r="r" b="b"/>
            <a:pathLst>
              <a:path w="1182238" h="623665">
                <a:moveTo>
                  <a:pt x="0" y="0"/>
                </a:moveTo>
                <a:lnTo>
                  <a:pt x="1182238" y="0"/>
                </a:lnTo>
                <a:lnTo>
                  <a:pt x="1182238" y="623665"/>
                </a:lnTo>
                <a:lnTo>
                  <a:pt x="0" y="6236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0" name="Freeform 50"/>
          <p:cNvSpPr/>
          <p:nvPr/>
        </p:nvSpPr>
        <p:spPr>
          <a:xfrm>
            <a:off x="12698694" y="2015680"/>
            <a:ext cx="1182238" cy="623665"/>
          </a:xfrm>
          <a:custGeom>
            <a:avLst/>
            <a:gdLst/>
            <a:ahLst/>
            <a:cxnLst/>
            <a:rect l="l" t="t" r="r" b="b"/>
            <a:pathLst>
              <a:path w="1182238" h="623665">
                <a:moveTo>
                  <a:pt x="0" y="0"/>
                </a:moveTo>
                <a:lnTo>
                  <a:pt x="1182238" y="0"/>
                </a:lnTo>
                <a:lnTo>
                  <a:pt x="1182238" y="623666"/>
                </a:lnTo>
                <a:lnTo>
                  <a:pt x="0" y="6236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1" name="Freeform 51"/>
          <p:cNvSpPr/>
          <p:nvPr/>
        </p:nvSpPr>
        <p:spPr>
          <a:xfrm>
            <a:off x="12698694" y="2641396"/>
            <a:ext cx="1182238" cy="623665"/>
          </a:xfrm>
          <a:custGeom>
            <a:avLst/>
            <a:gdLst/>
            <a:ahLst/>
            <a:cxnLst/>
            <a:rect l="l" t="t" r="r" b="b"/>
            <a:pathLst>
              <a:path w="1182238" h="623665">
                <a:moveTo>
                  <a:pt x="0" y="0"/>
                </a:moveTo>
                <a:lnTo>
                  <a:pt x="1182238" y="0"/>
                </a:lnTo>
                <a:lnTo>
                  <a:pt x="1182238" y="623665"/>
                </a:lnTo>
                <a:lnTo>
                  <a:pt x="0" y="62366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2" name="Freeform 52"/>
          <p:cNvSpPr/>
          <p:nvPr/>
        </p:nvSpPr>
        <p:spPr>
          <a:xfrm>
            <a:off x="12698694" y="3267107"/>
            <a:ext cx="1182238" cy="623665"/>
          </a:xfrm>
          <a:custGeom>
            <a:avLst/>
            <a:gdLst/>
            <a:ahLst/>
            <a:cxnLst/>
            <a:rect l="l" t="t" r="r" b="b"/>
            <a:pathLst>
              <a:path w="1182238" h="623665">
                <a:moveTo>
                  <a:pt x="0" y="0"/>
                </a:moveTo>
                <a:lnTo>
                  <a:pt x="1182238" y="0"/>
                </a:lnTo>
                <a:lnTo>
                  <a:pt x="1182238" y="623665"/>
                </a:lnTo>
                <a:lnTo>
                  <a:pt x="0" y="62366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53" name="Freeform 53"/>
          <p:cNvSpPr/>
          <p:nvPr/>
        </p:nvSpPr>
        <p:spPr>
          <a:xfrm>
            <a:off x="12698694" y="1389970"/>
            <a:ext cx="1182238" cy="623665"/>
          </a:xfrm>
          <a:custGeom>
            <a:avLst/>
            <a:gdLst/>
            <a:ahLst/>
            <a:cxnLst/>
            <a:rect l="l" t="t" r="r" b="b"/>
            <a:pathLst>
              <a:path w="1182238" h="623665">
                <a:moveTo>
                  <a:pt x="0" y="0"/>
                </a:moveTo>
                <a:lnTo>
                  <a:pt x="1182238" y="0"/>
                </a:lnTo>
                <a:lnTo>
                  <a:pt x="1182238" y="623665"/>
                </a:lnTo>
                <a:lnTo>
                  <a:pt x="0" y="62366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54" name="Group 54"/>
          <p:cNvGrpSpPr>
            <a:grpSpLocks noChangeAspect="1"/>
          </p:cNvGrpSpPr>
          <p:nvPr/>
        </p:nvGrpSpPr>
        <p:grpSpPr>
          <a:xfrm>
            <a:off x="12698694" y="764250"/>
            <a:ext cx="1182238" cy="623665"/>
            <a:chOff x="0" y="0"/>
            <a:chExt cx="2482698" cy="1309700"/>
          </a:xfrm>
        </p:grpSpPr>
        <p:sp>
          <p:nvSpPr>
            <p:cNvPr id="55" name="Freeform 55"/>
            <p:cNvSpPr/>
            <p:nvPr/>
          </p:nvSpPr>
          <p:spPr>
            <a:xfrm>
              <a:off x="63500" y="63500"/>
              <a:ext cx="2355723" cy="1182751"/>
            </a:xfrm>
            <a:custGeom>
              <a:avLst/>
              <a:gdLst/>
              <a:ahLst/>
              <a:cxnLst/>
              <a:rect l="l" t="t" r="r" b="b"/>
              <a:pathLst>
                <a:path w="2355723" h="1182751">
                  <a:moveTo>
                    <a:pt x="2349373" y="1182751"/>
                  </a:moveTo>
                  <a:lnTo>
                    <a:pt x="0" y="1182751"/>
                  </a:lnTo>
                  <a:lnTo>
                    <a:pt x="0" y="0"/>
                  </a:lnTo>
                  <a:lnTo>
                    <a:pt x="2355723" y="0"/>
                  </a:lnTo>
                  <a:lnTo>
                    <a:pt x="2355723" y="1182751"/>
                  </a:lnTo>
                  <a:lnTo>
                    <a:pt x="2349373" y="1182751"/>
                  </a:lnTo>
                  <a:moveTo>
                    <a:pt x="2349373" y="1170051"/>
                  </a:moveTo>
                  <a:lnTo>
                    <a:pt x="2349373" y="1176401"/>
                  </a:lnTo>
                  <a:lnTo>
                    <a:pt x="2343023" y="1176401"/>
                  </a:lnTo>
                  <a:lnTo>
                    <a:pt x="2343023" y="6350"/>
                  </a:lnTo>
                  <a:lnTo>
                    <a:pt x="2349373" y="6350"/>
                  </a:lnTo>
                  <a:lnTo>
                    <a:pt x="2349373" y="12700"/>
                  </a:lnTo>
                  <a:lnTo>
                    <a:pt x="6350" y="12700"/>
                  </a:lnTo>
                  <a:lnTo>
                    <a:pt x="6350" y="6350"/>
                  </a:lnTo>
                  <a:lnTo>
                    <a:pt x="12700" y="6350"/>
                  </a:lnTo>
                  <a:lnTo>
                    <a:pt x="12700" y="1176401"/>
                  </a:lnTo>
                  <a:lnTo>
                    <a:pt x="6350" y="1176401"/>
                  </a:lnTo>
                  <a:lnTo>
                    <a:pt x="6350" y="1170051"/>
                  </a:lnTo>
                  <a:lnTo>
                    <a:pt x="2349373" y="1170051"/>
                  </a:lnTo>
                  <a:close/>
                </a:path>
              </a:pathLst>
            </a:custGeom>
            <a:solidFill>
              <a:srgbClr val="1D2858"/>
            </a:solidFill>
          </p:spPr>
        </p:sp>
        <p:sp>
          <p:nvSpPr>
            <p:cNvPr id="56" name="Freeform 56"/>
            <p:cNvSpPr/>
            <p:nvPr/>
          </p:nvSpPr>
          <p:spPr>
            <a:xfrm>
              <a:off x="1766189" y="326263"/>
              <a:ext cx="540131" cy="254127"/>
            </a:xfrm>
            <a:custGeom>
              <a:avLst/>
              <a:gdLst/>
              <a:ahLst/>
              <a:cxnLst/>
              <a:rect l="l" t="t" r="r" b="b"/>
              <a:pathLst>
                <a:path w="540131" h="254127">
                  <a:moveTo>
                    <a:pt x="540131" y="131826"/>
                  </a:moveTo>
                  <a:cubicBezTo>
                    <a:pt x="540131" y="83947"/>
                    <a:pt x="527685" y="38989"/>
                    <a:pt x="505841" y="0"/>
                  </a:cubicBezTo>
                  <a:lnTo>
                    <a:pt x="34417" y="0"/>
                  </a:lnTo>
                  <a:cubicBezTo>
                    <a:pt x="12573" y="38989"/>
                    <a:pt x="0" y="83947"/>
                    <a:pt x="0" y="131826"/>
                  </a:cubicBezTo>
                  <a:cubicBezTo>
                    <a:pt x="0" y="175895"/>
                    <a:pt x="10541" y="217424"/>
                    <a:pt x="29337" y="254127"/>
                  </a:cubicBezTo>
                  <a:lnTo>
                    <a:pt x="510794" y="254127"/>
                  </a:lnTo>
                  <a:cubicBezTo>
                    <a:pt x="529463" y="217424"/>
                    <a:pt x="540131" y="175895"/>
                    <a:pt x="540131" y="131826"/>
                  </a:cubicBezTo>
                </a:path>
              </a:pathLst>
            </a:custGeom>
            <a:solidFill>
              <a:srgbClr val="3D865F"/>
            </a:solidFill>
          </p:spPr>
        </p:sp>
        <p:sp>
          <p:nvSpPr>
            <p:cNvPr id="57" name="Freeform 57"/>
            <p:cNvSpPr/>
            <p:nvPr/>
          </p:nvSpPr>
          <p:spPr>
            <a:xfrm>
              <a:off x="1802765" y="188087"/>
              <a:ext cx="469265" cy="138176"/>
            </a:xfrm>
            <a:custGeom>
              <a:avLst/>
              <a:gdLst/>
              <a:ahLst/>
              <a:cxnLst/>
              <a:rect l="l" t="t" r="r" b="b"/>
              <a:pathLst>
                <a:path w="469265" h="138176">
                  <a:moveTo>
                    <a:pt x="462915" y="127635"/>
                  </a:moveTo>
                  <a:cubicBezTo>
                    <a:pt x="415290" y="51054"/>
                    <a:pt x="330327" y="0"/>
                    <a:pt x="233553" y="0"/>
                  </a:cubicBezTo>
                  <a:cubicBezTo>
                    <a:pt x="136779" y="0"/>
                    <a:pt x="51816" y="51054"/>
                    <a:pt x="4191" y="127635"/>
                  </a:cubicBezTo>
                  <a:lnTo>
                    <a:pt x="0" y="134620"/>
                  </a:lnTo>
                  <a:lnTo>
                    <a:pt x="469265" y="138176"/>
                  </a:lnTo>
                  <a:cubicBezTo>
                    <a:pt x="467233" y="134620"/>
                    <a:pt x="465201" y="131064"/>
                    <a:pt x="463042" y="127635"/>
                  </a:cubicBezTo>
                </a:path>
              </a:pathLst>
            </a:custGeom>
            <a:solidFill>
              <a:srgbClr val="FFFFFF"/>
            </a:solidFill>
          </p:spPr>
        </p:sp>
        <p:sp>
          <p:nvSpPr>
            <p:cNvPr id="58" name="Freeform 58"/>
            <p:cNvSpPr/>
            <p:nvPr/>
          </p:nvSpPr>
          <p:spPr>
            <a:xfrm>
              <a:off x="1795526" y="580390"/>
              <a:ext cx="477774" cy="147828"/>
            </a:xfrm>
            <a:custGeom>
              <a:avLst/>
              <a:gdLst/>
              <a:ahLst/>
              <a:cxnLst/>
              <a:rect l="l" t="t" r="r" b="b"/>
              <a:pathLst>
                <a:path w="477774" h="147828">
                  <a:moveTo>
                    <a:pt x="469519" y="21082"/>
                  </a:moveTo>
                  <a:lnTo>
                    <a:pt x="477774" y="7239"/>
                  </a:lnTo>
                  <a:lnTo>
                    <a:pt x="0" y="0"/>
                  </a:lnTo>
                  <a:cubicBezTo>
                    <a:pt x="3683" y="7239"/>
                    <a:pt x="7620" y="14351"/>
                    <a:pt x="11938" y="21209"/>
                  </a:cubicBezTo>
                  <a:cubicBezTo>
                    <a:pt x="59690" y="97282"/>
                    <a:pt x="144272" y="147828"/>
                    <a:pt x="240665" y="147828"/>
                  </a:cubicBezTo>
                  <a:cubicBezTo>
                    <a:pt x="337058" y="147828"/>
                    <a:pt x="421640" y="97282"/>
                    <a:pt x="469392" y="21209"/>
                  </a:cubicBezTo>
                </a:path>
              </a:pathLst>
            </a:custGeom>
            <a:solidFill>
              <a:srgbClr val="E03427"/>
            </a:solidFill>
          </p:spPr>
        </p:sp>
        <p:sp>
          <p:nvSpPr>
            <p:cNvPr id="59" name="Freeform 59"/>
            <p:cNvSpPr/>
            <p:nvPr/>
          </p:nvSpPr>
          <p:spPr>
            <a:xfrm>
              <a:off x="1759966" y="181737"/>
              <a:ext cx="552704" cy="552704"/>
            </a:xfrm>
            <a:custGeom>
              <a:avLst/>
              <a:gdLst/>
              <a:ahLst/>
              <a:cxnLst/>
              <a:rect l="l" t="t" r="r" b="b"/>
              <a:pathLst>
                <a:path w="552704" h="552704">
                  <a:moveTo>
                    <a:pt x="0" y="276352"/>
                  </a:moveTo>
                  <a:cubicBezTo>
                    <a:pt x="0" y="123698"/>
                    <a:pt x="123698" y="0"/>
                    <a:pt x="276352" y="0"/>
                  </a:cubicBezTo>
                  <a:lnTo>
                    <a:pt x="276352" y="6350"/>
                  </a:lnTo>
                  <a:lnTo>
                    <a:pt x="276352" y="0"/>
                  </a:lnTo>
                  <a:cubicBezTo>
                    <a:pt x="429006" y="0"/>
                    <a:pt x="552704" y="123698"/>
                    <a:pt x="552704" y="276352"/>
                  </a:cubicBezTo>
                  <a:lnTo>
                    <a:pt x="546354" y="276352"/>
                  </a:lnTo>
                  <a:lnTo>
                    <a:pt x="552704" y="276352"/>
                  </a:lnTo>
                  <a:cubicBezTo>
                    <a:pt x="552704" y="429006"/>
                    <a:pt x="429006" y="552704"/>
                    <a:pt x="276352" y="552704"/>
                  </a:cubicBezTo>
                  <a:cubicBezTo>
                    <a:pt x="123698" y="552704"/>
                    <a:pt x="0" y="429006"/>
                    <a:pt x="0" y="276352"/>
                  </a:cubicBezTo>
                  <a:lnTo>
                    <a:pt x="6350" y="276352"/>
                  </a:lnTo>
                  <a:lnTo>
                    <a:pt x="0" y="276352"/>
                  </a:lnTo>
                  <a:moveTo>
                    <a:pt x="12700" y="276352"/>
                  </a:moveTo>
                  <a:cubicBezTo>
                    <a:pt x="12700" y="421894"/>
                    <a:pt x="130683" y="540004"/>
                    <a:pt x="276352" y="540004"/>
                  </a:cubicBezTo>
                  <a:cubicBezTo>
                    <a:pt x="422021" y="540004"/>
                    <a:pt x="540004" y="421894"/>
                    <a:pt x="540004" y="276352"/>
                  </a:cubicBezTo>
                  <a:cubicBezTo>
                    <a:pt x="540004" y="130810"/>
                    <a:pt x="421894" y="12700"/>
                    <a:pt x="276352" y="12700"/>
                  </a:cubicBezTo>
                  <a:cubicBezTo>
                    <a:pt x="130810" y="12700"/>
                    <a:pt x="12700" y="130810"/>
                    <a:pt x="12700" y="276352"/>
                  </a:cubicBezTo>
                  <a:close/>
                </a:path>
              </a:pathLst>
            </a:custGeom>
            <a:solidFill>
              <a:srgbClr val="1D2858"/>
            </a:solidFill>
          </p:spPr>
        </p:sp>
        <p:sp>
          <p:nvSpPr>
            <p:cNvPr id="60" name="Freeform 60"/>
            <p:cNvSpPr/>
            <p:nvPr/>
          </p:nvSpPr>
          <p:spPr>
            <a:xfrm>
              <a:off x="1074547" y="223520"/>
              <a:ext cx="163449" cy="97536"/>
            </a:xfrm>
            <a:custGeom>
              <a:avLst/>
              <a:gdLst/>
              <a:ahLst/>
              <a:cxnLst/>
              <a:rect l="l" t="t" r="r" b="b"/>
              <a:pathLst>
                <a:path w="163449" h="97536">
                  <a:moveTo>
                    <a:pt x="161544" y="0"/>
                  </a:moveTo>
                  <a:lnTo>
                    <a:pt x="162433" y="16637"/>
                  </a:lnTo>
                  <a:cubicBezTo>
                    <a:pt x="163449" y="36830"/>
                    <a:pt x="152273" y="58166"/>
                    <a:pt x="130175" y="73279"/>
                  </a:cubicBezTo>
                  <a:cubicBezTo>
                    <a:pt x="94361" y="97536"/>
                    <a:pt x="43815" y="96139"/>
                    <a:pt x="17018" y="70358"/>
                  </a:cubicBezTo>
                  <a:cubicBezTo>
                    <a:pt x="6731" y="60452"/>
                    <a:pt x="1524" y="48387"/>
                    <a:pt x="889" y="35941"/>
                  </a:cubicBezTo>
                  <a:lnTo>
                    <a:pt x="0" y="19304"/>
                  </a:lnTo>
                  <a:lnTo>
                    <a:pt x="5969" y="43815"/>
                  </a:lnTo>
                  <a:cubicBezTo>
                    <a:pt x="43053" y="79629"/>
                    <a:pt x="93726" y="81026"/>
                    <a:pt x="129413" y="56642"/>
                  </a:cubicBezTo>
                  <a:cubicBezTo>
                    <a:pt x="151511" y="41656"/>
                    <a:pt x="162687" y="20320"/>
                    <a:pt x="161671" y="127"/>
                  </a:cubicBezTo>
                </a:path>
              </a:pathLst>
            </a:custGeom>
            <a:solidFill>
              <a:srgbClr val="F58345"/>
            </a:solidFill>
          </p:spPr>
        </p:sp>
        <p:sp>
          <p:nvSpPr>
            <p:cNvPr id="61" name="Freeform 61"/>
            <p:cNvSpPr/>
            <p:nvPr/>
          </p:nvSpPr>
          <p:spPr>
            <a:xfrm>
              <a:off x="1063879" y="162052"/>
              <a:ext cx="182880" cy="142494"/>
            </a:xfrm>
            <a:custGeom>
              <a:avLst/>
              <a:gdLst/>
              <a:ahLst/>
              <a:cxnLst/>
              <a:rect l="l" t="t" r="r" b="b"/>
              <a:pathLst>
                <a:path w="182880" h="142494">
                  <a:moveTo>
                    <a:pt x="42799" y="24257"/>
                  </a:moveTo>
                  <a:cubicBezTo>
                    <a:pt x="78486" y="0"/>
                    <a:pt x="129159" y="1143"/>
                    <a:pt x="156083" y="27178"/>
                  </a:cubicBezTo>
                  <a:cubicBezTo>
                    <a:pt x="182880" y="52959"/>
                    <a:pt x="175641" y="93726"/>
                    <a:pt x="139954" y="118110"/>
                  </a:cubicBezTo>
                  <a:cubicBezTo>
                    <a:pt x="104267" y="142494"/>
                    <a:pt x="53594" y="141097"/>
                    <a:pt x="26797" y="115189"/>
                  </a:cubicBezTo>
                  <a:cubicBezTo>
                    <a:pt x="0" y="89281"/>
                    <a:pt x="7112" y="48641"/>
                    <a:pt x="42799" y="24384"/>
                  </a:cubicBezTo>
                </a:path>
              </a:pathLst>
            </a:custGeom>
            <a:solidFill>
              <a:srgbClr val="FFCB0B"/>
            </a:solidFill>
          </p:spPr>
        </p:sp>
        <p:sp>
          <p:nvSpPr>
            <p:cNvPr id="62" name="Freeform 62"/>
            <p:cNvSpPr/>
            <p:nvPr/>
          </p:nvSpPr>
          <p:spPr>
            <a:xfrm>
              <a:off x="1063879" y="158496"/>
              <a:ext cx="183007" cy="149479"/>
            </a:xfrm>
            <a:custGeom>
              <a:avLst/>
              <a:gdLst/>
              <a:ahLst/>
              <a:cxnLst/>
              <a:rect l="l" t="t" r="r" b="b"/>
              <a:pathLst>
                <a:path w="183007" h="149479">
                  <a:moveTo>
                    <a:pt x="41021" y="25019"/>
                  </a:moveTo>
                  <a:cubicBezTo>
                    <a:pt x="77724" y="0"/>
                    <a:pt x="130302" y="1016"/>
                    <a:pt x="158496" y="28321"/>
                  </a:cubicBezTo>
                  <a:lnTo>
                    <a:pt x="158496" y="28321"/>
                  </a:lnTo>
                  <a:cubicBezTo>
                    <a:pt x="183007" y="51943"/>
                    <a:pt x="180594" y="87122"/>
                    <a:pt x="156083" y="112522"/>
                  </a:cubicBezTo>
                  <a:lnTo>
                    <a:pt x="147193" y="120777"/>
                  </a:lnTo>
                  <a:lnTo>
                    <a:pt x="139954" y="121666"/>
                  </a:lnTo>
                  <a:lnTo>
                    <a:pt x="141859" y="124460"/>
                  </a:lnTo>
                  <a:cubicBezTo>
                    <a:pt x="105156" y="149479"/>
                    <a:pt x="52578" y="148336"/>
                    <a:pt x="24511" y="121158"/>
                  </a:cubicBezTo>
                  <a:lnTo>
                    <a:pt x="24511" y="121158"/>
                  </a:lnTo>
                  <a:cubicBezTo>
                    <a:pt x="0" y="97409"/>
                    <a:pt x="2286" y="62357"/>
                    <a:pt x="26797" y="37084"/>
                  </a:cubicBezTo>
                  <a:lnTo>
                    <a:pt x="35687" y="28829"/>
                  </a:lnTo>
                  <a:lnTo>
                    <a:pt x="42926" y="27940"/>
                  </a:lnTo>
                  <a:lnTo>
                    <a:pt x="41021" y="25146"/>
                  </a:lnTo>
                  <a:moveTo>
                    <a:pt x="44704" y="30607"/>
                  </a:moveTo>
                  <a:lnTo>
                    <a:pt x="44704" y="30607"/>
                  </a:lnTo>
                  <a:lnTo>
                    <a:pt x="35306" y="37719"/>
                  </a:lnTo>
                  <a:lnTo>
                    <a:pt x="31496" y="41656"/>
                  </a:lnTo>
                  <a:cubicBezTo>
                    <a:pt x="9144" y="64897"/>
                    <a:pt x="7620" y="95631"/>
                    <a:pt x="29083" y="116332"/>
                  </a:cubicBezTo>
                  <a:lnTo>
                    <a:pt x="26797" y="118745"/>
                  </a:lnTo>
                  <a:lnTo>
                    <a:pt x="29083" y="116332"/>
                  </a:lnTo>
                  <a:cubicBezTo>
                    <a:pt x="54483" y="140843"/>
                    <a:pt x="103378" y="142621"/>
                    <a:pt x="138049" y="118872"/>
                  </a:cubicBezTo>
                  <a:lnTo>
                    <a:pt x="138049" y="118872"/>
                  </a:lnTo>
                  <a:lnTo>
                    <a:pt x="147447" y="111760"/>
                  </a:lnTo>
                  <a:lnTo>
                    <a:pt x="151257" y="107823"/>
                  </a:lnTo>
                  <a:cubicBezTo>
                    <a:pt x="173736" y="84582"/>
                    <a:pt x="175133" y="53721"/>
                    <a:pt x="153797" y="33020"/>
                  </a:cubicBezTo>
                  <a:lnTo>
                    <a:pt x="156083" y="30607"/>
                  </a:lnTo>
                  <a:lnTo>
                    <a:pt x="153797" y="33020"/>
                  </a:lnTo>
                  <a:cubicBezTo>
                    <a:pt x="128270" y="8382"/>
                    <a:pt x="79375" y="6858"/>
                    <a:pt x="44704" y="30480"/>
                  </a:cubicBezTo>
                  <a:close/>
                </a:path>
              </a:pathLst>
            </a:custGeom>
            <a:solidFill>
              <a:srgbClr val="FFCB0B"/>
            </a:solidFill>
          </p:spPr>
        </p:sp>
      </p:grpSp>
      <p:sp>
        <p:nvSpPr>
          <p:cNvPr id="63" name="Freeform 63"/>
          <p:cNvSpPr/>
          <p:nvPr/>
        </p:nvSpPr>
        <p:spPr>
          <a:xfrm>
            <a:off x="12698694" y="5144253"/>
            <a:ext cx="1182238" cy="623665"/>
          </a:xfrm>
          <a:custGeom>
            <a:avLst/>
            <a:gdLst/>
            <a:ahLst/>
            <a:cxnLst/>
            <a:rect l="l" t="t" r="r" b="b"/>
            <a:pathLst>
              <a:path w="1182238" h="623665">
                <a:moveTo>
                  <a:pt x="0" y="0"/>
                </a:moveTo>
                <a:lnTo>
                  <a:pt x="1182238" y="0"/>
                </a:lnTo>
                <a:lnTo>
                  <a:pt x="1182238" y="623665"/>
                </a:lnTo>
                <a:lnTo>
                  <a:pt x="0" y="62366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grpSp>
        <p:nvGrpSpPr>
          <p:cNvPr id="64" name="Group 64"/>
          <p:cNvGrpSpPr>
            <a:grpSpLocks noChangeAspect="1"/>
          </p:cNvGrpSpPr>
          <p:nvPr/>
        </p:nvGrpSpPr>
        <p:grpSpPr>
          <a:xfrm>
            <a:off x="12698694" y="138534"/>
            <a:ext cx="1182238" cy="623665"/>
            <a:chOff x="0" y="0"/>
            <a:chExt cx="2482698" cy="1309700"/>
          </a:xfrm>
        </p:grpSpPr>
        <p:sp>
          <p:nvSpPr>
            <p:cNvPr id="65" name="Freeform 65"/>
            <p:cNvSpPr/>
            <p:nvPr/>
          </p:nvSpPr>
          <p:spPr>
            <a:xfrm>
              <a:off x="63500" y="63500"/>
              <a:ext cx="2355723" cy="1182751"/>
            </a:xfrm>
            <a:custGeom>
              <a:avLst/>
              <a:gdLst/>
              <a:ahLst/>
              <a:cxnLst/>
              <a:rect l="l" t="t" r="r" b="b"/>
              <a:pathLst>
                <a:path w="2355723" h="1182751">
                  <a:moveTo>
                    <a:pt x="2349373" y="1182751"/>
                  </a:moveTo>
                  <a:lnTo>
                    <a:pt x="0" y="1182751"/>
                  </a:lnTo>
                  <a:lnTo>
                    <a:pt x="0" y="0"/>
                  </a:lnTo>
                  <a:lnTo>
                    <a:pt x="2355723" y="0"/>
                  </a:lnTo>
                  <a:lnTo>
                    <a:pt x="2355723" y="1182751"/>
                  </a:lnTo>
                  <a:lnTo>
                    <a:pt x="2349373" y="1182751"/>
                  </a:lnTo>
                  <a:moveTo>
                    <a:pt x="2349373" y="1170051"/>
                  </a:moveTo>
                  <a:lnTo>
                    <a:pt x="2349373" y="1176401"/>
                  </a:lnTo>
                  <a:lnTo>
                    <a:pt x="2343023" y="1176401"/>
                  </a:lnTo>
                  <a:lnTo>
                    <a:pt x="2343023" y="6350"/>
                  </a:lnTo>
                  <a:lnTo>
                    <a:pt x="2349373" y="6350"/>
                  </a:lnTo>
                  <a:lnTo>
                    <a:pt x="2349373" y="12700"/>
                  </a:lnTo>
                  <a:lnTo>
                    <a:pt x="6350" y="12700"/>
                  </a:lnTo>
                  <a:lnTo>
                    <a:pt x="6350" y="6350"/>
                  </a:lnTo>
                  <a:lnTo>
                    <a:pt x="12700" y="6350"/>
                  </a:lnTo>
                  <a:lnTo>
                    <a:pt x="12700" y="1176401"/>
                  </a:lnTo>
                  <a:lnTo>
                    <a:pt x="6350" y="1176401"/>
                  </a:lnTo>
                  <a:lnTo>
                    <a:pt x="6350" y="1170051"/>
                  </a:lnTo>
                  <a:lnTo>
                    <a:pt x="2349373" y="1170051"/>
                  </a:lnTo>
                  <a:close/>
                </a:path>
              </a:pathLst>
            </a:custGeom>
            <a:solidFill>
              <a:srgbClr val="1D2858"/>
            </a:solidFill>
          </p:spPr>
        </p:sp>
        <p:sp>
          <p:nvSpPr>
            <p:cNvPr id="66" name="Freeform 66"/>
            <p:cNvSpPr/>
            <p:nvPr/>
          </p:nvSpPr>
          <p:spPr>
            <a:xfrm>
              <a:off x="1904492" y="170561"/>
              <a:ext cx="254127" cy="540004"/>
            </a:xfrm>
            <a:custGeom>
              <a:avLst/>
              <a:gdLst/>
              <a:ahLst/>
              <a:cxnLst/>
              <a:rect l="l" t="t" r="r" b="b"/>
              <a:pathLst>
                <a:path w="254127" h="540004">
                  <a:moveTo>
                    <a:pt x="131826" y="0"/>
                  </a:moveTo>
                  <a:cubicBezTo>
                    <a:pt x="83947" y="0"/>
                    <a:pt x="38989" y="12446"/>
                    <a:pt x="0" y="34290"/>
                  </a:cubicBezTo>
                  <a:lnTo>
                    <a:pt x="0" y="505587"/>
                  </a:lnTo>
                  <a:cubicBezTo>
                    <a:pt x="38989" y="527431"/>
                    <a:pt x="83947" y="540004"/>
                    <a:pt x="131826" y="540004"/>
                  </a:cubicBezTo>
                  <a:cubicBezTo>
                    <a:pt x="175895" y="540004"/>
                    <a:pt x="217424" y="529463"/>
                    <a:pt x="254127" y="510667"/>
                  </a:cubicBezTo>
                  <a:lnTo>
                    <a:pt x="254127" y="29337"/>
                  </a:lnTo>
                  <a:cubicBezTo>
                    <a:pt x="217424" y="10668"/>
                    <a:pt x="175895" y="0"/>
                    <a:pt x="131826" y="0"/>
                  </a:cubicBezTo>
                </a:path>
              </a:pathLst>
            </a:custGeom>
            <a:solidFill>
              <a:srgbClr val="FFCC07"/>
            </a:solidFill>
          </p:spPr>
        </p:sp>
        <p:sp>
          <p:nvSpPr>
            <p:cNvPr id="67" name="Freeform 67"/>
            <p:cNvSpPr/>
            <p:nvPr/>
          </p:nvSpPr>
          <p:spPr>
            <a:xfrm>
              <a:off x="1766316" y="204851"/>
              <a:ext cx="138176" cy="469265"/>
            </a:xfrm>
            <a:custGeom>
              <a:avLst/>
              <a:gdLst/>
              <a:ahLst/>
              <a:cxnLst/>
              <a:rect l="l" t="t" r="r" b="b"/>
              <a:pathLst>
                <a:path w="138176" h="469265">
                  <a:moveTo>
                    <a:pt x="127635" y="6350"/>
                  </a:moveTo>
                  <a:cubicBezTo>
                    <a:pt x="51054" y="53975"/>
                    <a:pt x="0" y="138938"/>
                    <a:pt x="0" y="235712"/>
                  </a:cubicBezTo>
                  <a:cubicBezTo>
                    <a:pt x="0" y="332486"/>
                    <a:pt x="51054" y="417449"/>
                    <a:pt x="127635" y="465074"/>
                  </a:cubicBezTo>
                  <a:lnTo>
                    <a:pt x="134620" y="469265"/>
                  </a:lnTo>
                  <a:lnTo>
                    <a:pt x="138176" y="0"/>
                  </a:lnTo>
                  <a:cubicBezTo>
                    <a:pt x="134620" y="2032"/>
                    <a:pt x="131064" y="4064"/>
                    <a:pt x="127635" y="6223"/>
                  </a:cubicBezTo>
                </a:path>
              </a:pathLst>
            </a:custGeom>
            <a:solidFill>
              <a:srgbClr val="231F20"/>
            </a:solidFill>
          </p:spPr>
        </p:sp>
        <p:sp>
          <p:nvSpPr>
            <p:cNvPr id="68" name="Freeform 68"/>
            <p:cNvSpPr/>
            <p:nvPr/>
          </p:nvSpPr>
          <p:spPr>
            <a:xfrm>
              <a:off x="2158619" y="203581"/>
              <a:ext cx="147828" cy="477774"/>
            </a:xfrm>
            <a:custGeom>
              <a:avLst/>
              <a:gdLst/>
              <a:ahLst/>
              <a:cxnLst/>
              <a:rect l="l" t="t" r="r" b="b"/>
              <a:pathLst>
                <a:path w="147828" h="477774">
                  <a:moveTo>
                    <a:pt x="21082" y="8255"/>
                  </a:moveTo>
                  <a:lnTo>
                    <a:pt x="7239" y="0"/>
                  </a:lnTo>
                  <a:lnTo>
                    <a:pt x="0" y="477774"/>
                  </a:lnTo>
                  <a:cubicBezTo>
                    <a:pt x="7239" y="474091"/>
                    <a:pt x="14351" y="470154"/>
                    <a:pt x="21209" y="465836"/>
                  </a:cubicBezTo>
                  <a:cubicBezTo>
                    <a:pt x="97282" y="418084"/>
                    <a:pt x="147828" y="333502"/>
                    <a:pt x="147828" y="237109"/>
                  </a:cubicBezTo>
                  <a:cubicBezTo>
                    <a:pt x="147828" y="140716"/>
                    <a:pt x="97282" y="56134"/>
                    <a:pt x="21209" y="8382"/>
                  </a:cubicBezTo>
                </a:path>
              </a:pathLst>
            </a:custGeom>
            <a:solidFill>
              <a:srgbClr val="EC2127"/>
            </a:solidFill>
          </p:spPr>
        </p:sp>
        <p:sp>
          <p:nvSpPr>
            <p:cNvPr id="69" name="Freeform 69"/>
            <p:cNvSpPr/>
            <p:nvPr/>
          </p:nvSpPr>
          <p:spPr>
            <a:xfrm>
              <a:off x="1759966" y="165100"/>
              <a:ext cx="552704" cy="552704"/>
            </a:xfrm>
            <a:custGeom>
              <a:avLst/>
              <a:gdLst/>
              <a:ahLst/>
              <a:cxnLst/>
              <a:rect l="l" t="t" r="r" b="b"/>
              <a:pathLst>
                <a:path w="552704" h="552704">
                  <a:moveTo>
                    <a:pt x="0" y="276352"/>
                  </a:moveTo>
                  <a:cubicBezTo>
                    <a:pt x="0" y="123698"/>
                    <a:pt x="123698" y="0"/>
                    <a:pt x="276352" y="0"/>
                  </a:cubicBezTo>
                  <a:lnTo>
                    <a:pt x="276352" y="6350"/>
                  </a:lnTo>
                  <a:lnTo>
                    <a:pt x="276352" y="0"/>
                  </a:lnTo>
                  <a:cubicBezTo>
                    <a:pt x="429006" y="0"/>
                    <a:pt x="552704" y="123698"/>
                    <a:pt x="552704" y="276352"/>
                  </a:cubicBezTo>
                  <a:lnTo>
                    <a:pt x="546354" y="276352"/>
                  </a:lnTo>
                  <a:lnTo>
                    <a:pt x="552704" y="276352"/>
                  </a:lnTo>
                  <a:cubicBezTo>
                    <a:pt x="552704" y="429006"/>
                    <a:pt x="429006" y="552704"/>
                    <a:pt x="276352" y="552704"/>
                  </a:cubicBezTo>
                  <a:cubicBezTo>
                    <a:pt x="123698" y="552704"/>
                    <a:pt x="0" y="429006"/>
                    <a:pt x="0" y="276352"/>
                  </a:cubicBezTo>
                  <a:lnTo>
                    <a:pt x="6350" y="276352"/>
                  </a:lnTo>
                  <a:lnTo>
                    <a:pt x="0" y="276352"/>
                  </a:lnTo>
                  <a:moveTo>
                    <a:pt x="12700" y="276352"/>
                  </a:moveTo>
                  <a:cubicBezTo>
                    <a:pt x="12700" y="421894"/>
                    <a:pt x="130683" y="540004"/>
                    <a:pt x="276352" y="540004"/>
                  </a:cubicBezTo>
                  <a:cubicBezTo>
                    <a:pt x="422021" y="540004"/>
                    <a:pt x="540004" y="421894"/>
                    <a:pt x="540004" y="276352"/>
                  </a:cubicBezTo>
                  <a:cubicBezTo>
                    <a:pt x="540004" y="130810"/>
                    <a:pt x="421894" y="12700"/>
                    <a:pt x="276352" y="12700"/>
                  </a:cubicBezTo>
                  <a:cubicBezTo>
                    <a:pt x="130810" y="12700"/>
                    <a:pt x="12700" y="130810"/>
                    <a:pt x="12700" y="276352"/>
                  </a:cubicBezTo>
                  <a:close/>
                </a:path>
              </a:pathLst>
            </a:custGeom>
            <a:solidFill>
              <a:srgbClr val="1D2858"/>
            </a:solidFill>
          </p:spPr>
        </p:sp>
        <p:sp>
          <p:nvSpPr>
            <p:cNvPr id="70" name="Freeform 70"/>
            <p:cNvSpPr/>
            <p:nvPr/>
          </p:nvSpPr>
          <p:spPr>
            <a:xfrm>
              <a:off x="826897" y="169799"/>
              <a:ext cx="146812" cy="146812"/>
            </a:xfrm>
            <a:custGeom>
              <a:avLst/>
              <a:gdLst/>
              <a:ahLst/>
              <a:cxnLst/>
              <a:rect l="l" t="t" r="r" b="b"/>
              <a:pathLst>
                <a:path w="146812" h="146812">
                  <a:moveTo>
                    <a:pt x="73406" y="0"/>
                  </a:moveTo>
                  <a:cubicBezTo>
                    <a:pt x="32893" y="0"/>
                    <a:pt x="0" y="32893"/>
                    <a:pt x="0" y="73406"/>
                  </a:cubicBezTo>
                  <a:cubicBezTo>
                    <a:pt x="0" y="113919"/>
                    <a:pt x="32893" y="146812"/>
                    <a:pt x="73406" y="146812"/>
                  </a:cubicBezTo>
                  <a:cubicBezTo>
                    <a:pt x="113919" y="146812"/>
                    <a:pt x="146812" y="113919"/>
                    <a:pt x="146812" y="73406"/>
                  </a:cubicBezTo>
                  <a:cubicBezTo>
                    <a:pt x="146812" y="32893"/>
                    <a:pt x="113919" y="0"/>
                    <a:pt x="73406" y="0"/>
                  </a:cubicBezTo>
                  <a:moveTo>
                    <a:pt x="107823" y="108966"/>
                  </a:moveTo>
                  <a:cubicBezTo>
                    <a:pt x="95631" y="120777"/>
                    <a:pt x="78994" y="120015"/>
                    <a:pt x="73406" y="119380"/>
                  </a:cubicBezTo>
                  <a:cubicBezTo>
                    <a:pt x="57912" y="117729"/>
                    <a:pt x="39878" y="107569"/>
                    <a:pt x="31623" y="91059"/>
                  </a:cubicBezTo>
                  <a:lnTo>
                    <a:pt x="20574" y="91059"/>
                  </a:lnTo>
                  <a:lnTo>
                    <a:pt x="24892" y="78740"/>
                  </a:lnTo>
                  <a:lnTo>
                    <a:pt x="27686" y="78740"/>
                  </a:lnTo>
                  <a:lnTo>
                    <a:pt x="27178" y="75057"/>
                  </a:lnTo>
                  <a:lnTo>
                    <a:pt x="27178" y="72517"/>
                  </a:lnTo>
                  <a:lnTo>
                    <a:pt x="20574" y="72136"/>
                  </a:lnTo>
                  <a:lnTo>
                    <a:pt x="25527" y="59817"/>
                  </a:lnTo>
                  <a:lnTo>
                    <a:pt x="29083" y="59817"/>
                  </a:lnTo>
                  <a:cubicBezTo>
                    <a:pt x="34290" y="42164"/>
                    <a:pt x="50292" y="29337"/>
                    <a:pt x="66421" y="25781"/>
                  </a:cubicBezTo>
                  <a:cubicBezTo>
                    <a:pt x="68707" y="25273"/>
                    <a:pt x="91186" y="20701"/>
                    <a:pt x="106934" y="35687"/>
                  </a:cubicBezTo>
                  <a:lnTo>
                    <a:pt x="107315" y="36068"/>
                  </a:lnTo>
                  <a:lnTo>
                    <a:pt x="97155" y="46482"/>
                  </a:lnTo>
                  <a:cubicBezTo>
                    <a:pt x="91440" y="41910"/>
                    <a:pt x="84074" y="39116"/>
                    <a:pt x="76200" y="39116"/>
                  </a:cubicBezTo>
                  <a:cubicBezTo>
                    <a:pt x="62230" y="39116"/>
                    <a:pt x="50165" y="47625"/>
                    <a:pt x="45085" y="59690"/>
                  </a:cubicBezTo>
                  <a:lnTo>
                    <a:pt x="96139" y="59690"/>
                  </a:lnTo>
                  <a:lnTo>
                    <a:pt x="91948" y="72009"/>
                  </a:lnTo>
                  <a:lnTo>
                    <a:pt x="42418" y="72009"/>
                  </a:lnTo>
                  <a:cubicBezTo>
                    <a:pt x="42418" y="72390"/>
                    <a:pt x="42418" y="72644"/>
                    <a:pt x="42418" y="73025"/>
                  </a:cubicBezTo>
                  <a:lnTo>
                    <a:pt x="42672" y="76835"/>
                  </a:lnTo>
                  <a:lnTo>
                    <a:pt x="87376" y="78613"/>
                  </a:lnTo>
                  <a:lnTo>
                    <a:pt x="83693" y="90932"/>
                  </a:lnTo>
                  <a:lnTo>
                    <a:pt x="48133" y="90932"/>
                  </a:lnTo>
                  <a:lnTo>
                    <a:pt x="68453" y="105410"/>
                  </a:lnTo>
                  <a:cubicBezTo>
                    <a:pt x="84328" y="106807"/>
                    <a:pt x="96012" y="100711"/>
                    <a:pt x="98298" y="98806"/>
                  </a:cubicBezTo>
                  <a:lnTo>
                    <a:pt x="107950" y="108712"/>
                  </a:lnTo>
                  <a:lnTo>
                    <a:pt x="107950" y="108712"/>
                  </a:lnTo>
                </a:path>
              </a:pathLst>
            </a:custGeom>
            <a:solidFill>
              <a:srgbClr val="00215B"/>
            </a:solidFill>
          </p:spPr>
        </p:sp>
      </p:grpSp>
      <p:sp>
        <p:nvSpPr>
          <p:cNvPr id="71" name="Freeform 71"/>
          <p:cNvSpPr/>
          <p:nvPr/>
        </p:nvSpPr>
        <p:spPr>
          <a:xfrm>
            <a:off x="12698694" y="3892822"/>
            <a:ext cx="1182238" cy="623665"/>
          </a:xfrm>
          <a:custGeom>
            <a:avLst/>
            <a:gdLst/>
            <a:ahLst/>
            <a:cxnLst/>
            <a:rect l="l" t="t" r="r" b="b"/>
            <a:pathLst>
              <a:path w="1182238" h="623665">
                <a:moveTo>
                  <a:pt x="0" y="0"/>
                </a:moveTo>
                <a:lnTo>
                  <a:pt x="1182238" y="0"/>
                </a:lnTo>
                <a:lnTo>
                  <a:pt x="1182238" y="623665"/>
                </a:lnTo>
                <a:lnTo>
                  <a:pt x="0" y="62366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72" name="Freeform 72"/>
          <p:cNvSpPr/>
          <p:nvPr/>
        </p:nvSpPr>
        <p:spPr>
          <a:xfrm>
            <a:off x="13882978" y="2641396"/>
            <a:ext cx="1182238" cy="623665"/>
          </a:xfrm>
          <a:custGeom>
            <a:avLst/>
            <a:gdLst/>
            <a:ahLst/>
            <a:cxnLst/>
            <a:rect l="l" t="t" r="r" b="b"/>
            <a:pathLst>
              <a:path w="1182238" h="623665">
                <a:moveTo>
                  <a:pt x="0" y="0"/>
                </a:moveTo>
                <a:lnTo>
                  <a:pt x="1182238" y="0"/>
                </a:lnTo>
                <a:lnTo>
                  <a:pt x="1182238" y="623665"/>
                </a:lnTo>
                <a:lnTo>
                  <a:pt x="0" y="62366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73" name="Freeform 73"/>
          <p:cNvSpPr/>
          <p:nvPr/>
        </p:nvSpPr>
        <p:spPr>
          <a:xfrm>
            <a:off x="13882978" y="3267107"/>
            <a:ext cx="1182238" cy="623665"/>
          </a:xfrm>
          <a:custGeom>
            <a:avLst/>
            <a:gdLst/>
            <a:ahLst/>
            <a:cxnLst/>
            <a:rect l="l" t="t" r="r" b="b"/>
            <a:pathLst>
              <a:path w="1182238" h="623665">
                <a:moveTo>
                  <a:pt x="0" y="0"/>
                </a:moveTo>
                <a:lnTo>
                  <a:pt x="1182238" y="0"/>
                </a:lnTo>
                <a:lnTo>
                  <a:pt x="1182238" y="623665"/>
                </a:lnTo>
                <a:lnTo>
                  <a:pt x="0" y="62366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74" name="Freeform 74"/>
          <p:cNvSpPr/>
          <p:nvPr/>
        </p:nvSpPr>
        <p:spPr>
          <a:xfrm>
            <a:off x="13882978" y="3892822"/>
            <a:ext cx="1182238" cy="623665"/>
          </a:xfrm>
          <a:custGeom>
            <a:avLst/>
            <a:gdLst/>
            <a:ahLst/>
            <a:cxnLst/>
            <a:rect l="l" t="t" r="r" b="b"/>
            <a:pathLst>
              <a:path w="1182238" h="623665">
                <a:moveTo>
                  <a:pt x="0" y="0"/>
                </a:moveTo>
                <a:lnTo>
                  <a:pt x="1182238" y="0"/>
                </a:lnTo>
                <a:lnTo>
                  <a:pt x="1182238" y="623665"/>
                </a:lnTo>
                <a:lnTo>
                  <a:pt x="0" y="62366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75" name="Freeform 75"/>
          <p:cNvSpPr/>
          <p:nvPr/>
        </p:nvSpPr>
        <p:spPr>
          <a:xfrm>
            <a:off x="13882978" y="4518533"/>
            <a:ext cx="1182238" cy="623665"/>
          </a:xfrm>
          <a:custGeom>
            <a:avLst/>
            <a:gdLst/>
            <a:ahLst/>
            <a:cxnLst/>
            <a:rect l="l" t="t" r="r" b="b"/>
            <a:pathLst>
              <a:path w="1182238" h="623665">
                <a:moveTo>
                  <a:pt x="0" y="0"/>
                </a:moveTo>
                <a:lnTo>
                  <a:pt x="1182238" y="0"/>
                </a:lnTo>
                <a:lnTo>
                  <a:pt x="1182238" y="623665"/>
                </a:lnTo>
                <a:lnTo>
                  <a:pt x="0" y="623665"/>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sp>
        <p:nvSpPr>
          <p:cNvPr id="76" name="Freeform 76"/>
          <p:cNvSpPr/>
          <p:nvPr/>
        </p:nvSpPr>
        <p:spPr>
          <a:xfrm>
            <a:off x="13882978" y="2015680"/>
            <a:ext cx="1182238" cy="623665"/>
          </a:xfrm>
          <a:custGeom>
            <a:avLst/>
            <a:gdLst/>
            <a:ahLst/>
            <a:cxnLst/>
            <a:rect l="l" t="t" r="r" b="b"/>
            <a:pathLst>
              <a:path w="1182238" h="623665">
                <a:moveTo>
                  <a:pt x="0" y="0"/>
                </a:moveTo>
                <a:lnTo>
                  <a:pt x="1182238" y="0"/>
                </a:lnTo>
                <a:lnTo>
                  <a:pt x="1182238" y="623666"/>
                </a:lnTo>
                <a:lnTo>
                  <a:pt x="0" y="623666"/>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77" name="Freeform 77"/>
          <p:cNvSpPr/>
          <p:nvPr/>
        </p:nvSpPr>
        <p:spPr>
          <a:xfrm>
            <a:off x="13882978" y="5144253"/>
            <a:ext cx="1182238" cy="623665"/>
          </a:xfrm>
          <a:custGeom>
            <a:avLst/>
            <a:gdLst/>
            <a:ahLst/>
            <a:cxnLst/>
            <a:rect l="l" t="t" r="r" b="b"/>
            <a:pathLst>
              <a:path w="1182238" h="623665">
                <a:moveTo>
                  <a:pt x="0" y="0"/>
                </a:moveTo>
                <a:lnTo>
                  <a:pt x="1182238" y="0"/>
                </a:lnTo>
                <a:lnTo>
                  <a:pt x="1182238" y="623665"/>
                </a:lnTo>
                <a:lnTo>
                  <a:pt x="0" y="623665"/>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sp>
      <p:sp>
        <p:nvSpPr>
          <p:cNvPr id="78" name="Freeform 78"/>
          <p:cNvSpPr/>
          <p:nvPr/>
        </p:nvSpPr>
        <p:spPr>
          <a:xfrm>
            <a:off x="13882978" y="764250"/>
            <a:ext cx="1182238" cy="623665"/>
          </a:xfrm>
          <a:custGeom>
            <a:avLst/>
            <a:gdLst/>
            <a:ahLst/>
            <a:cxnLst/>
            <a:rect l="l" t="t" r="r" b="b"/>
            <a:pathLst>
              <a:path w="1182238" h="623665">
                <a:moveTo>
                  <a:pt x="0" y="0"/>
                </a:moveTo>
                <a:lnTo>
                  <a:pt x="1182238" y="0"/>
                </a:lnTo>
                <a:lnTo>
                  <a:pt x="1182238" y="623665"/>
                </a:lnTo>
                <a:lnTo>
                  <a:pt x="0" y="623665"/>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sp>
      <p:sp>
        <p:nvSpPr>
          <p:cNvPr id="79" name="Freeform 79"/>
          <p:cNvSpPr/>
          <p:nvPr/>
        </p:nvSpPr>
        <p:spPr>
          <a:xfrm>
            <a:off x="13882978" y="138534"/>
            <a:ext cx="1182238" cy="623665"/>
          </a:xfrm>
          <a:custGeom>
            <a:avLst/>
            <a:gdLst/>
            <a:ahLst/>
            <a:cxnLst/>
            <a:rect l="l" t="t" r="r" b="b"/>
            <a:pathLst>
              <a:path w="1182238" h="623665">
                <a:moveTo>
                  <a:pt x="0" y="0"/>
                </a:moveTo>
                <a:lnTo>
                  <a:pt x="1182238" y="0"/>
                </a:lnTo>
                <a:lnTo>
                  <a:pt x="1182238" y="623666"/>
                </a:lnTo>
                <a:lnTo>
                  <a:pt x="0" y="623666"/>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sp>
      <p:sp>
        <p:nvSpPr>
          <p:cNvPr id="80" name="Freeform 80"/>
          <p:cNvSpPr/>
          <p:nvPr/>
        </p:nvSpPr>
        <p:spPr>
          <a:xfrm>
            <a:off x="13882978" y="1389970"/>
            <a:ext cx="1182238" cy="623665"/>
          </a:xfrm>
          <a:custGeom>
            <a:avLst/>
            <a:gdLst/>
            <a:ahLst/>
            <a:cxnLst/>
            <a:rect l="l" t="t" r="r" b="b"/>
            <a:pathLst>
              <a:path w="1182238" h="623665">
                <a:moveTo>
                  <a:pt x="0" y="0"/>
                </a:moveTo>
                <a:lnTo>
                  <a:pt x="1182238" y="0"/>
                </a:lnTo>
                <a:lnTo>
                  <a:pt x="1182238" y="623665"/>
                </a:lnTo>
                <a:lnTo>
                  <a:pt x="0" y="623665"/>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sp>
      <p:sp>
        <p:nvSpPr>
          <p:cNvPr id="81" name="Freeform 81"/>
          <p:cNvSpPr/>
          <p:nvPr/>
        </p:nvSpPr>
        <p:spPr>
          <a:xfrm>
            <a:off x="15067262" y="138534"/>
            <a:ext cx="1182238" cy="623665"/>
          </a:xfrm>
          <a:custGeom>
            <a:avLst/>
            <a:gdLst/>
            <a:ahLst/>
            <a:cxnLst/>
            <a:rect l="l" t="t" r="r" b="b"/>
            <a:pathLst>
              <a:path w="1182238" h="623665">
                <a:moveTo>
                  <a:pt x="0" y="0"/>
                </a:moveTo>
                <a:lnTo>
                  <a:pt x="1182238" y="0"/>
                </a:lnTo>
                <a:lnTo>
                  <a:pt x="1182238" y="623666"/>
                </a:lnTo>
                <a:lnTo>
                  <a:pt x="0" y="623666"/>
                </a:lnTo>
                <a:lnTo>
                  <a:pt x="0" y="0"/>
                </a:lnTo>
                <a:close/>
              </a:path>
            </a:pathLst>
          </a:custGeom>
          <a:blipFill>
            <a:blip r:embed="rId35">
              <a:extLst>
                <a:ext uri="{96DAC541-7B7A-43D3-8B79-37D633B846F1}">
                  <asvg:svgBlip xmlns:asvg="http://schemas.microsoft.com/office/drawing/2016/SVG/main" r:embed="rId36"/>
                </a:ext>
              </a:extLst>
            </a:blip>
            <a:stretch>
              <a:fillRect/>
            </a:stretch>
          </a:blipFill>
        </p:spPr>
      </p:sp>
      <p:sp>
        <p:nvSpPr>
          <p:cNvPr id="82" name="Freeform 82"/>
          <p:cNvSpPr/>
          <p:nvPr/>
        </p:nvSpPr>
        <p:spPr>
          <a:xfrm>
            <a:off x="15067262" y="764250"/>
            <a:ext cx="1182238" cy="623665"/>
          </a:xfrm>
          <a:custGeom>
            <a:avLst/>
            <a:gdLst/>
            <a:ahLst/>
            <a:cxnLst/>
            <a:rect l="l" t="t" r="r" b="b"/>
            <a:pathLst>
              <a:path w="1182238" h="623665">
                <a:moveTo>
                  <a:pt x="0" y="0"/>
                </a:moveTo>
                <a:lnTo>
                  <a:pt x="1182238" y="0"/>
                </a:lnTo>
                <a:lnTo>
                  <a:pt x="1182238" y="623665"/>
                </a:lnTo>
                <a:lnTo>
                  <a:pt x="0" y="623665"/>
                </a:lnTo>
                <a:lnTo>
                  <a:pt x="0" y="0"/>
                </a:lnTo>
                <a:close/>
              </a:path>
            </a:pathLst>
          </a:custGeom>
          <a:blipFill>
            <a:blip r:embed="rId37">
              <a:extLst>
                <a:ext uri="{96DAC541-7B7A-43D3-8B79-37D633B846F1}">
                  <asvg:svgBlip xmlns:asvg="http://schemas.microsoft.com/office/drawing/2016/SVG/main" r:embed="rId38"/>
                </a:ext>
              </a:extLst>
            </a:blip>
            <a:stretch>
              <a:fillRect/>
            </a:stretch>
          </a:blipFill>
        </p:spPr>
      </p:sp>
      <p:sp>
        <p:nvSpPr>
          <p:cNvPr id="83" name="Freeform 83"/>
          <p:cNvSpPr/>
          <p:nvPr/>
        </p:nvSpPr>
        <p:spPr>
          <a:xfrm>
            <a:off x="15067262" y="1389970"/>
            <a:ext cx="1182238" cy="623665"/>
          </a:xfrm>
          <a:custGeom>
            <a:avLst/>
            <a:gdLst/>
            <a:ahLst/>
            <a:cxnLst/>
            <a:rect l="l" t="t" r="r" b="b"/>
            <a:pathLst>
              <a:path w="1182238" h="623665">
                <a:moveTo>
                  <a:pt x="0" y="0"/>
                </a:moveTo>
                <a:lnTo>
                  <a:pt x="1182238" y="0"/>
                </a:lnTo>
                <a:lnTo>
                  <a:pt x="1182238" y="623665"/>
                </a:lnTo>
                <a:lnTo>
                  <a:pt x="0" y="623665"/>
                </a:lnTo>
                <a:lnTo>
                  <a:pt x="0" y="0"/>
                </a:lnTo>
                <a:close/>
              </a:path>
            </a:pathLst>
          </a:custGeom>
          <a:blipFill>
            <a:blip r:embed="rId39">
              <a:extLst>
                <a:ext uri="{96DAC541-7B7A-43D3-8B79-37D633B846F1}">
                  <asvg:svgBlip xmlns:asvg="http://schemas.microsoft.com/office/drawing/2016/SVG/main" r:embed="rId40"/>
                </a:ext>
              </a:extLst>
            </a:blip>
            <a:stretch>
              <a:fillRect/>
            </a:stretch>
          </a:blipFill>
        </p:spPr>
      </p:sp>
      <p:sp>
        <p:nvSpPr>
          <p:cNvPr id="84" name="Freeform 84"/>
          <p:cNvSpPr/>
          <p:nvPr/>
        </p:nvSpPr>
        <p:spPr>
          <a:xfrm>
            <a:off x="15067262" y="4518533"/>
            <a:ext cx="1182238" cy="623665"/>
          </a:xfrm>
          <a:custGeom>
            <a:avLst/>
            <a:gdLst/>
            <a:ahLst/>
            <a:cxnLst/>
            <a:rect l="l" t="t" r="r" b="b"/>
            <a:pathLst>
              <a:path w="1182238" h="623665">
                <a:moveTo>
                  <a:pt x="0" y="0"/>
                </a:moveTo>
                <a:lnTo>
                  <a:pt x="1182238" y="0"/>
                </a:lnTo>
                <a:lnTo>
                  <a:pt x="1182238" y="623665"/>
                </a:lnTo>
                <a:lnTo>
                  <a:pt x="0" y="623665"/>
                </a:lnTo>
                <a:lnTo>
                  <a:pt x="0" y="0"/>
                </a:lnTo>
                <a:close/>
              </a:path>
            </a:pathLst>
          </a:custGeom>
          <a:blipFill>
            <a:blip r:embed="rId41">
              <a:extLst>
                <a:ext uri="{96DAC541-7B7A-43D3-8B79-37D633B846F1}">
                  <asvg:svgBlip xmlns:asvg="http://schemas.microsoft.com/office/drawing/2016/SVG/main" r:embed="rId42"/>
                </a:ext>
              </a:extLst>
            </a:blip>
            <a:stretch>
              <a:fillRect/>
            </a:stretch>
          </a:blipFill>
        </p:spPr>
      </p:sp>
      <p:sp>
        <p:nvSpPr>
          <p:cNvPr id="85" name="Freeform 85"/>
          <p:cNvSpPr/>
          <p:nvPr/>
        </p:nvSpPr>
        <p:spPr>
          <a:xfrm>
            <a:off x="15067262" y="5144253"/>
            <a:ext cx="1182238" cy="623665"/>
          </a:xfrm>
          <a:custGeom>
            <a:avLst/>
            <a:gdLst/>
            <a:ahLst/>
            <a:cxnLst/>
            <a:rect l="l" t="t" r="r" b="b"/>
            <a:pathLst>
              <a:path w="1182238" h="623665">
                <a:moveTo>
                  <a:pt x="0" y="0"/>
                </a:moveTo>
                <a:lnTo>
                  <a:pt x="1182238" y="0"/>
                </a:lnTo>
                <a:lnTo>
                  <a:pt x="1182238" y="623665"/>
                </a:lnTo>
                <a:lnTo>
                  <a:pt x="0" y="623665"/>
                </a:lnTo>
                <a:lnTo>
                  <a:pt x="0" y="0"/>
                </a:lnTo>
                <a:close/>
              </a:path>
            </a:pathLst>
          </a:custGeom>
          <a:blipFill>
            <a:blip r:embed="rId43">
              <a:extLst>
                <a:ext uri="{96DAC541-7B7A-43D3-8B79-37D633B846F1}">
                  <asvg:svgBlip xmlns:asvg="http://schemas.microsoft.com/office/drawing/2016/SVG/main" r:embed="rId44"/>
                </a:ext>
              </a:extLst>
            </a:blip>
            <a:stretch>
              <a:fillRect/>
            </a:stretch>
          </a:blipFill>
        </p:spPr>
      </p:sp>
      <p:sp>
        <p:nvSpPr>
          <p:cNvPr id="86" name="Freeform 86"/>
          <p:cNvSpPr/>
          <p:nvPr/>
        </p:nvSpPr>
        <p:spPr>
          <a:xfrm>
            <a:off x="15067262" y="3892822"/>
            <a:ext cx="1182238" cy="623665"/>
          </a:xfrm>
          <a:custGeom>
            <a:avLst/>
            <a:gdLst/>
            <a:ahLst/>
            <a:cxnLst/>
            <a:rect l="l" t="t" r="r" b="b"/>
            <a:pathLst>
              <a:path w="1182238" h="623665">
                <a:moveTo>
                  <a:pt x="0" y="0"/>
                </a:moveTo>
                <a:lnTo>
                  <a:pt x="1182238" y="0"/>
                </a:lnTo>
                <a:lnTo>
                  <a:pt x="1182238" y="623665"/>
                </a:lnTo>
                <a:lnTo>
                  <a:pt x="0" y="623665"/>
                </a:lnTo>
                <a:lnTo>
                  <a:pt x="0" y="0"/>
                </a:lnTo>
                <a:close/>
              </a:path>
            </a:pathLst>
          </a:custGeom>
          <a:blipFill>
            <a:blip r:embed="rId45">
              <a:extLst>
                <a:ext uri="{96DAC541-7B7A-43D3-8B79-37D633B846F1}">
                  <asvg:svgBlip xmlns:asvg="http://schemas.microsoft.com/office/drawing/2016/SVG/main" r:embed="rId46"/>
                </a:ext>
              </a:extLst>
            </a:blip>
            <a:stretch>
              <a:fillRect/>
            </a:stretch>
          </a:blipFill>
        </p:spPr>
      </p:sp>
      <p:sp>
        <p:nvSpPr>
          <p:cNvPr id="87" name="Freeform 87"/>
          <p:cNvSpPr/>
          <p:nvPr/>
        </p:nvSpPr>
        <p:spPr>
          <a:xfrm>
            <a:off x="15067262" y="3267107"/>
            <a:ext cx="1182238" cy="623665"/>
          </a:xfrm>
          <a:custGeom>
            <a:avLst/>
            <a:gdLst/>
            <a:ahLst/>
            <a:cxnLst/>
            <a:rect l="l" t="t" r="r" b="b"/>
            <a:pathLst>
              <a:path w="1182238" h="623665">
                <a:moveTo>
                  <a:pt x="0" y="0"/>
                </a:moveTo>
                <a:lnTo>
                  <a:pt x="1182238" y="0"/>
                </a:lnTo>
                <a:lnTo>
                  <a:pt x="1182238" y="623665"/>
                </a:lnTo>
                <a:lnTo>
                  <a:pt x="0" y="623665"/>
                </a:lnTo>
                <a:lnTo>
                  <a:pt x="0" y="0"/>
                </a:lnTo>
                <a:close/>
              </a:path>
            </a:pathLst>
          </a:custGeom>
          <a:blipFill>
            <a:blip r:embed="rId47">
              <a:extLst>
                <a:ext uri="{96DAC541-7B7A-43D3-8B79-37D633B846F1}">
                  <asvg:svgBlip xmlns:asvg="http://schemas.microsoft.com/office/drawing/2016/SVG/main" r:embed="rId48"/>
                </a:ext>
              </a:extLst>
            </a:blip>
            <a:stretch>
              <a:fillRect/>
            </a:stretch>
          </a:blipFill>
        </p:spPr>
      </p:sp>
      <p:sp>
        <p:nvSpPr>
          <p:cNvPr id="88" name="Freeform 88"/>
          <p:cNvSpPr/>
          <p:nvPr/>
        </p:nvSpPr>
        <p:spPr>
          <a:xfrm>
            <a:off x="15067262" y="2641396"/>
            <a:ext cx="1182238" cy="623665"/>
          </a:xfrm>
          <a:custGeom>
            <a:avLst/>
            <a:gdLst/>
            <a:ahLst/>
            <a:cxnLst/>
            <a:rect l="l" t="t" r="r" b="b"/>
            <a:pathLst>
              <a:path w="1182238" h="623665">
                <a:moveTo>
                  <a:pt x="0" y="0"/>
                </a:moveTo>
                <a:lnTo>
                  <a:pt x="1182238" y="0"/>
                </a:lnTo>
                <a:lnTo>
                  <a:pt x="1182238" y="623665"/>
                </a:lnTo>
                <a:lnTo>
                  <a:pt x="0" y="623665"/>
                </a:lnTo>
                <a:lnTo>
                  <a:pt x="0" y="0"/>
                </a:lnTo>
                <a:close/>
              </a:path>
            </a:pathLst>
          </a:custGeom>
          <a:blipFill>
            <a:blip r:embed="rId49">
              <a:extLst>
                <a:ext uri="{96DAC541-7B7A-43D3-8B79-37D633B846F1}">
                  <asvg:svgBlip xmlns:asvg="http://schemas.microsoft.com/office/drawing/2016/SVG/main" r:embed="rId50"/>
                </a:ext>
              </a:extLst>
            </a:blip>
            <a:stretch>
              <a:fillRect/>
            </a:stretch>
          </a:blipFill>
        </p:spPr>
      </p:sp>
      <p:sp>
        <p:nvSpPr>
          <p:cNvPr id="89" name="TextBox 89"/>
          <p:cNvSpPr txBox="1"/>
          <p:nvPr/>
        </p:nvSpPr>
        <p:spPr>
          <a:xfrm rot="1687620">
            <a:off x="6887745" y="6767852"/>
            <a:ext cx="67659" cy="44382"/>
          </a:xfrm>
          <a:prstGeom prst="rect">
            <a:avLst/>
          </a:prstGeom>
        </p:spPr>
        <p:txBody>
          <a:bodyPr lIns="0" tIns="0" rIns="0" bIns="0" rtlCol="0" anchor="t">
            <a:spAutoFit/>
          </a:bodyPr>
          <a:lstStyle/>
          <a:p>
            <a:pPr algn="l">
              <a:lnSpc>
                <a:spcPts val="325"/>
              </a:lnSpc>
            </a:pPr>
            <a:r>
              <a:rPr lang="en-US" sz="232" spc="5">
                <a:solidFill>
                  <a:srgbClr val="3C62AE"/>
                </a:solidFill>
                <a:latin typeface="IBM Plex Sans Italics"/>
              </a:rPr>
              <a:t>Sava</a:t>
            </a:r>
          </a:p>
        </p:txBody>
      </p:sp>
      <p:sp>
        <p:nvSpPr>
          <p:cNvPr id="90" name="TextBox 90"/>
          <p:cNvSpPr txBox="1"/>
          <p:nvPr/>
        </p:nvSpPr>
        <p:spPr>
          <a:xfrm rot="-4975320">
            <a:off x="7843984" y="959086"/>
            <a:ext cx="105183" cy="44532"/>
          </a:xfrm>
          <a:prstGeom prst="rect">
            <a:avLst/>
          </a:prstGeom>
        </p:spPr>
        <p:txBody>
          <a:bodyPr lIns="0" tIns="0" rIns="0" bIns="0" rtlCol="0" anchor="t">
            <a:spAutoFit/>
          </a:bodyPr>
          <a:lstStyle/>
          <a:p>
            <a:pPr algn="l">
              <a:lnSpc>
                <a:spcPts val="327"/>
              </a:lnSpc>
            </a:pPr>
            <a:r>
              <a:rPr lang="en-US" sz="233" spc="5">
                <a:solidFill>
                  <a:srgbClr val="3C62AE"/>
                </a:solidFill>
                <a:latin typeface="IBM Plex Sans Italics"/>
              </a:rPr>
              <a:t>Altaelva</a:t>
            </a:r>
          </a:p>
        </p:txBody>
      </p:sp>
      <p:sp>
        <p:nvSpPr>
          <p:cNvPr id="91" name="TextBox 91"/>
          <p:cNvSpPr txBox="1"/>
          <p:nvPr/>
        </p:nvSpPr>
        <p:spPr>
          <a:xfrm rot="3411180">
            <a:off x="6071019" y="5170146"/>
            <a:ext cx="84977" cy="44477"/>
          </a:xfrm>
          <a:prstGeom prst="rect">
            <a:avLst/>
          </a:prstGeom>
        </p:spPr>
        <p:txBody>
          <a:bodyPr lIns="0" tIns="0" rIns="0" bIns="0" rtlCol="0" anchor="t">
            <a:spAutoFit/>
          </a:bodyPr>
          <a:lstStyle/>
          <a:p>
            <a:pPr algn="l">
              <a:lnSpc>
                <a:spcPts val="326"/>
              </a:lnSpc>
            </a:pPr>
            <a:r>
              <a:rPr lang="en-US" sz="233" spc="5">
                <a:solidFill>
                  <a:srgbClr val="3C62AE"/>
                </a:solidFill>
                <a:latin typeface="IBM Plex Sans Italics"/>
              </a:rPr>
              <a:t>Weser</a:t>
            </a:r>
          </a:p>
        </p:txBody>
      </p:sp>
      <p:sp>
        <p:nvSpPr>
          <p:cNvPr id="92" name="TextBox 92"/>
          <p:cNvSpPr txBox="1"/>
          <p:nvPr/>
        </p:nvSpPr>
        <p:spPr>
          <a:xfrm rot="3057420">
            <a:off x="6602650" y="5384895"/>
            <a:ext cx="59232" cy="44459"/>
          </a:xfrm>
          <a:prstGeom prst="rect">
            <a:avLst/>
          </a:prstGeom>
        </p:spPr>
        <p:txBody>
          <a:bodyPr lIns="0" tIns="0" rIns="0" bIns="0" rtlCol="0" anchor="t">
            <a:spAutoFit/>
          </a:bodyPr>
          <a:lstStyle/>
          <a:p>
            <a:pPr algn="l">
              <a:lnSpc>
                <a:spcPts val="326"/>
              </a:lnSpc>
            </a:pPr>
            <a:r>
              <a:rPr lang="en-US" sz="233" spc="5">
                <a:solidFill>
                  <a:srgbClr val="3C62AE"/>
                </a:solidFill>
                <a:latin typeface="IBM Plex Sans Italics"/>
              </a:rPr>
              <a:t>Elbe</a:t>
            </a:r>
          </a:p>
        </p:txBody>
      </p:sp>
      <p:sp>
        <p:nvSpPr>
          <p:cNvPr id="93" name="TextBox 93"/>
          <p:cNvSpPr txBox="1"/>
          <p:nvPr/>
        </p:nvSpPr>
        <p:spPr>
          <a:xfrm rot="510000">
            <a:off x="2662647" y="7171981"/>
            <a:ext cx="80876" cy="44346"/>
          </a:xfrm>
          <a:prstGeom prst="rect">
            <a:avLst/>
          </a:prstGeom>
        </p:spPr>
        <p:txBody>
          <a:bodyPr lIns="0" tIns="0" rIns="0" bIns="0" rtlCol="0" anchor="t">
            <a:spAutoFit/>
          </a:bodyPr>
          <a:lstStyle/>
          <a:p>
            <a:pPr algn="l">
              <a:lnSpc>
                <a:spcPts val="325"/>
              </a:lnSpc>
            </a:pPr>
            <a:r>
              <a:rPr lang="en-US" sz="232" spc="5">
                <a:solidFill>
                  <a:srgbClr val="3C62AE"/>
                </a:solidFill>
                <a:latin typeface="IBM Plex Sans Italics"/>
              </a:rPr>
              <a:t>Douro</a:t>
            </a:r>
          </a:p>
        </p:txBody>
      </p:sp>
      <p:sp>
        <p:nvSpPr>
          <p:cNvPr id="94" name="TextBox 94"/>
          <p:cNvSpPr txBox="1"/>
          <p:nvPr/>
        </p:nvSpPr>
        <p:spPr>
          <a:xfrm rot="510000">
            <a:off x="5433782" y="5109261"/>
            <a:ext cx="120650" cy="45108"/>
          </a:xfrm>
          <a:prstGeom prst="rect">
            <a:avLst/>
          </a:prstGeom>
        </p:spPr>
        <p:txBody>
          <a:bodyPr lIns="0" tIns="0" rIns="0" bIns="0" rtlCol="0" anchor="t">
            <a:spAutoFit/>
          </a:bodyPr>
          <a:lstStyle/>
          <a:p>
            <a:pPr algn="l">
              <a:lnSpc>
                <a:spcPts val="325"/>
              </a:lnSpc>
            </a:pPr>
            <a:r>
              <a:rPr lang="en-US" sz="232" spc="5">
                <a:solidFill>
                  <a:srgbClr val="3C62AE"/>
                </a:solidFill>
                <a:latin typeface="IBM Plex Sans Italics"/>
              </a:rPr>
              <a:t>Nederrijn</a:t>
            </a:r>
          </a:p>
        </p:txBody>
      </p:sp>
      <p:sp>
        <p:nvSpPr>
          <p:cNvPr id="95" name="TextBox 95"/>
          <p:cNvSpPr txBox="1"/>
          <p:nvPr/>
        </p:nvSpPr>
        <p:spPr>
          <a:xfrm rot="4620960">
            <a:off x="5353590" y="5822504"/>
            <a:ext cx="88669" cy="44523"/>
          </a:xfrm>
          <a:prstGeom prst="rect">
            <a:avLst/>
          </a:prstGeom>
        </p:spPr>
        <p:txBody>
          <a:bodyPr lIns="0" tIns="0" rIns="0" bIns="0" rtlCol="0" anchor="t">
            <a:spAutoFit/>
          </a:bodyPr>
          <a:lstStyle/>
          <a:p>
            <a:pPr algn="l">
              <a:lnSpc>
                <a:spcPts val="327"/>
              </a:lnSpc>
            </a:pPr>
            <a:r>
              <a:rPr lang="en-US" sz="233" spc="5">
                <a:solidFill>
                  <a:srgbClr val="3C62AE"/>
                </a:solidFill>
                <a:latin typeface="IBM Plex Sans Italics"/>
              </a:rPr>
              <a:t>Meuse</a:t>
            </a:r>
          </a:p>
        </p:txBody>
      </p:sp>
      <p:sp>
        <p:nvSpPr>
          <p:cNvPr id="96" name="TextBox 96"/>
          <p:cNvSpPr txBox="1"/>
          <p:nvPr/>
        </p:nvSpPr>
        <p:spPr>
          <a:xfrm rot="-2367600">
            <a:off x="9478351" y="4338587"/>
            <a:ext cx="80622" cy="44418"/>
          </a:xfrm>
          <a:prstGeom prst="rect">
            <a:avLst/>
          </a:prstGeom>
        </p:spPr>
        <p:txBody>
          <a:bodyPr lIns="0" tIns="0" rIns="0" bIns="0" rtlCol="0" anchor="t">
            <a:spAutoFit/>
          </a:bodyPr>
          <a:lstStyle/>
          <a:p>
            <a:pPr algn="l">
              <a:lnSpc>
                <a:spcPts val="326"/>
              </a:lnSpc>
            </a:pPr>
            <a:r>
              <a:rPr lang="en-US" sz="232" spc="5">
                <a:solidFill>
                  <a:srgbClr val="3C62AE"/>
                </a:solidFill>
                <a:latin typeface="IBM Plex Sans Italics"/>
              </a:rPr>
              <a:t>Dnepr</a:t>
            </a:r>
          </a:p>
        </p:txBody>
      </p:sp>
      <p:sp>
        <p:nvSpPr>
          <p:cNvPr id="97" name="TextBox 97"/>
          <p:cNvSpPr txBox="1"/>
          <p:nvPr/>
        </p:nvSpPr>
        <p:spPr>
          <a:xfrm rot="-3359520">
            <a:off x="2593839" y="8212127"/>
            <a:ext cx="165953" cy="44473"/>
          </a:xfrm>
          <a:prstGeom prst="rect">
            <a:avLst/>
          </a:prstGeom>
        </p:spPr>
        <p:txBody>
          <a:bodyPr lIns="0" tIns="0" rIns="0" bIns="0" rtlCol="0" anchor="t">
            <a:spAutoFit/>
          </a:bodyPr>
          <a:lstStyle/>
          <a:p>
            <a:pPr algn="l">
              <a:lnSpc>
                <a:spcPts val="326"/>
              </a:lnSpc>
            </a:pPr>
            <a:r>
              <a:rPr lang="en-US" sz="233" spc="5">
                <a:solidFill>
                  <a:srgbClr val="3C62AE"/>
                </a:solidFill>
                <a:latin typeface="IBM Plex Sans Italics"/>
              </a:rPr>
              <a:t>Guadalquivir</a:t>
            </a:r>
          </a:p>
        </p:txBody>
      </p:sp>
      <p:sp>
        <p:nvSpPr>
          <p:cNvPr id="98" name="TextBox 98"/>
          <p:cNvSpPr txBox="1"/>
          <p:nvPr/>
        </p:nvSpPr>
        <p:spPr>
          <a:xfrm rot="-3359520">
            <a:off x="10827072" y="7990517"/>
            <a:ext cx="131939" cy="46423"/>
          </a:xfrm>
          <a:prstGeom prst="rect">
            <a:avLst/>
          </a:prstGeom>
        </p:spPr>
        <p:txBody>
          <a:bodyPr lIns="0" tIns="0" rIns="0" bIns="0" rtlCol="0" anchor="t">
            <a:spAutoFit/>
          </a:bodyPr>
          <a:lstStyle/>
          <a:p>
            <a:pPr algn="l">
              <a:lnSpc>
                <a:spcPts val="326"/>
              </a:lnSpc>
            </a:pPr>
            <a:r>
              <a:rPr lang="en-US" sz="233" spc="5">
                <a:solidFill>
                  <a:srgbClr val="3C62AE"/>
                </a:solidFill>
                <a:latin typeface="IBM Plex Sans Italics"/>
              </a:rPr>
              <a:t>Kızılırmak</a:t>
            </a:r>
          </a:p>
        </p:txBody>
      </p:sp>
      <p:sp>
        <p:nvSpPr>
          <p:cNvPr id="99" name="TextBox 99"/>
          <p:cNvSpPr txBox="1"/>
          <p:nvPr/>
        </p:nvSpPr>
        <p:spPr>
          <a:xfrm rot="2255700">
            <a:off x="3149255" y="7667155"/>
            <a:ext cx="54977" cy="44414"/>
          </a:xfrm>
          <a:prstGeom prst="rect">
            <a:avLst/>
          </a:prstGeom>
        </p:spPr>
        <p:txBody>
          <a:bodyPr lIns="0" tIns="0" rIns="0" bIns="0" rtlCol="0" anchor="t">
            <a:spAutoFit/>
          </a:bodyPr>
          <a:lstStyle/>
          <a:p>
            <a:pPr algn="l">
              <a:lnSpc>
                <a:spcPts val="326"/>
              </a:lnSpc>
            </a:pPr>
            <a:r>
              <a:rPr lang="en-US" sz="232" spc="5">
                <a:solidFill>
                  <a:srgbClr val="3C62AE"/>
                </a:solidFill>
                <a:latin typeface="IBM Plex Sans Italics"/>
              </a:rPr>
              <a:t>Tajo</a:t>
            </a:r>
          </a:p>
        </p:txBody>
      </p:sp>
      <p:sp>
        <p:nvSpPr>
          <p:cNvPr id="100" name="TextBox 100"/>
          <p:cNvSpPr txBox="1"/>
          <p:nvPr/>
        </p:nvSpPr>
        <p:spPr>
          <a:xfrm rot="1679340">
            <a:off x="3431012" y="7301967"/>
            <a:ext cx="80885" cy="44382"/>
          </a:xfrm>
          <a:prstGeom prst="rect">
            <a:avLst/>
          </a:prstGeom>
        </p:spPr>
        <p:txBody>
          <a:bodyPr lIns="0" tIns="0" rIns="0" bIns="0" rtlCol="0" anchor="t">
            <a:spAutoFit/>
          </a:bodyPr>
          <a:lstStyle/>
          <a:p>
            <a:pPr algn="l">
              <a:lnSpc>
                <a:spcPts val="325"/>
              </a:lnSpc>
            </a:pPr>
            <a:r>
              <a:rPr lang="en-US" sz="232" spc="5">
                <a:solidFill>
                  <a:srgbClr val="3C62AE"/>
                </a:solidFill>
                <a:latin typeface="IBM Plex Sans Italics"/>
              </a:rPr>
              <a:t>Duero</a:t>
            </a:r>
          </a:p>
        </p:txBody>
      </p:sp>
      <p:sp>
        <p:nvSpPr>
          <p:cNvPr id="101" name="TextBox 101"/>
          <p:cNvSpPr txBox="1"/>
          <p:nvPr/>
        </p:nvSpPr>
        <p:spPr>
          <a:xfrm rot="1313580">
            <a:off x="7650654" y="5133053"/>
            <a:ext cx="72322" cy="44368"/>
          </a:xfrm>
          <a:prstGeom prst="rect">
            <a:avLst/>
          </a:prstGeom>
        </p:spPr>
        <p:txBody>
          <a:bodyPr lIns="0" tIns="0" rIns="0" bIns="0" rtlCol="0" anchor="t">
            <a:spAutoFit/>
          </a:bodyPr>
          <a:lstStyle/>
          <a:p>
            <a:pPr algn="l">
              <a:lnSpc>
                <a:spcPts val="325"/>
              </a:lnSpc>
            </a:pPr>
            <a:r>
              <a:rPr lang="en-US" sz="232" spc="5">
                <a:solidFill>
                  <a:srgbClr val="3C62AE"/>
                </a:solidFill>
                <a:latin typeface="IBM Plex Sans Italics"/>
              </a:rPr>
              <a:t>Wisła</a:t>
            </a:r>
          </a:p>
        </p:txBody>
      </p:sp>
      <p:sp>
        <p:nvSpPr>
          <p:cNvPr id="102" name="TextBox 102"/>
          <p:cNvSpPr txBox="1"/>
          <p:nvPr/>
        </p:nvSpPr>
        <p:spPr>
          <a:xfrm rot="-3869579">
            <a:off x="9706946" y="3847437"/>
            <a:ext cx="74467" cy="44495"/>
          </a:xfrm>
          <a:prstGeom prst="rect">
            <a:avLst/>
          </a:prstGeom>
        </p:spPr>
        <p:txBody>
          <a:bodyPr lIns="0" tIns="0" rIns="0" bIns="0" rtlCol="0" anchor="t">
            <a:spAutoFit/>
          </a:bodyPr>
          <a:lstStyle/>
          <a:p>
            <a:pPr algn="l">
              <a:lnSpc>
                <a:spcPts val="326"/>
              </a:lnSpc>
            </a:pPr>
            <a:r>
              <a:rPr lang="en-US" sz="233" spc="5">
                <a:solidFill>
                  <a:srgbClr val="3C62AE"/>
                </a:solidFill>
                <a:latin typeface="IBM Plex Sans Italics"/>
              </a:rPr>
              <a:t>Volga</a:t>
            </a:r>
          </a:p>
        </p:txBody>
      </p:sp>
      <p:sp>
        <p:nvSpPr>
          <p:cNvPr id="103" name="TextBox 103"/>
          <p:cNvSpPr txBox="1"/>
          <p:nvPr/>
        </p:nvSpPr>
        <p:spPr>
          <a:xfrm rot="376020">
            <a:off x="8646821" y="7262816"/>
            <a:ext cx="113783" cy="44341"/>
          </a:xfrm>
          <a:prstGeom prst="rect">
            <a:avLst/>
          </a:prstGeom>
        </p:spPr>
        <p:txBody>
          <a:bodyPr lIns="0" tIns="0" rIns="0" bIns="0" rtlCol="0" anchor="t">
            <a:spAutoFit/>
          </a:bodyPr>
          <a:lstStyle/>
          <a:p>
            <a:pPr algn="l">
              <a:lnSpc>
                <a:spcPts val="325"/>
              </a:lnSpc>
            </a:pPr>
            <a:r>
              <a:rPr lang="en-US" sz="232" spc="5">
                <a:solidFill>
                  <a:srgbClr val="3C62AE"/>
                </a:solidFill>
                <a:latin typeface="IBM Plex Sans Italics"/>
              </a:rPr>
              <a:t>Dunărea</a:t>
            </a:r>
          </a:p>
        </p:txBody>
      </p:sp>
      <p:sp>
        <p:nvSpPr>
          <p:cNvPr id="104" name="TextBox 104"/>
          <p:cNvSpPr txBox="1"/>
          <p:nvPr/>
        </p:nvSpPr>
        <p:spPr>
          <a:xfrm rot="2488740">
            <a:off x="7255672" y="5555654"/>
            <a:ext cx="65750" cy="44917"/>
          </a:xfrm>
          <a:prstGeom prst="rect">
            <a:avLst/>
          </a:prstGeom>
        </p:spPr>
        <p:txBody>
          <a:bodyPr lIns="0" tIns="0" rIns="0" bIns="0" rtlCol="0" anchor="t">
            <a:spAutoFit/>
          </a:bodyPr>
          <a:lstStyle/>
          <a:p>
            <a:pPr algn="l">
              <a:lnSpc>
                <a:spcPts val="326"/>
              </a:lnSpc>
            </a:pPr>
            <a:r>
              <a:rPr lang="en-US" sz="233" spc="5">
                <a:solidFill>
                  <a:srgbClr val="3C62AE"/>
                </a:solidFill>
                <a:latin typeface="IBM Plex Sans Italics"/>
              </a:rPr>
              <a:t>Odra</a:t>
            </a:r>
          </a:p>
        </p:txBody>
      </p:sp>
      <p:sp>
        <p:nvSpPr>
          <p:cNvPr id="105" name="TextBox 105"/>
          <p:cNvSpPr txBox="1"/>
          <p:nvPr/>
        </p:nvSpPr>
        <p:spPr>
          <a:xfrm rot="2488740">
            <a:off x="12421778" y="8394861"/>
            <a:ext cx="72349" cy="44423"/>
          </a:xfrm>
          <a:prstGeom prst="rect">
            <a:avLst/>
          </a:prstGeom>
        </p:spPr>
        <p:txBody>
          <a:bodyPr lIns="0" tIns="0" rIns="0" bIns="0" rtlCol="0" anchor="t">
            <a:spAutoFit/>
          </a:bodyPr>
          <a:lstStyle/>
          <a:p>
            <a:pPr algn="l">
              <a:lnSpc>
                <a:spcPts val="326"/>
              </a:lnSpc>
            </a:pPr>
            <a:r>
              <a:rPr lang="en-US" sz="233" spc="5">
                <a:solidFill>
                  <a:srgbClr val="3C62AE"/>
                </a:solidFill>
                <a:latin typeface="IBM Plex Sans Italics"/>
              </a:rPr>
              <a:t>Tigris</a:t>
            </a:r>
          </a:p>
        </p:txBody>
      </p:sp>
      <p:sp>
        <p:nvSpPr>
          <p:cNvPr id="106" name="TextBox 106"/>
          <p:cNvSpPr txBox="1"/>
          <p:nvPr/>
        </p:nvSpPr>
        <p:spPr>
          <a:xfrm rot="556800">
            <a:off x="2623154" y="7609944"/>
            <a:ext cx="54968" cy="44346"/>
          </a:xfrm>
          <a:prstGeom prst="rect">
            <a:avLst/>
          </a:prstGeom>
        </p:spPr>
        <p:txBody>
          <a:bodyPr lIns="0" tIns="0" rIns="0" bIns="0" rtlCol="0" anchor="t">
            <a:spAutoFit/>
          </a:bodyPr>
          <a:lstStyle/>
          <a:p>
            <a:pPr algn="l">
              <a:lnSpc>
                <a:spcPts val="325"/>
              </a:lnSpc>
            </a:pPr>
            <a:r>
              <a:rPr lang="en-US" sz="232" spc="5">
                <a:solidFill>
                  <a:srgbClr val="3C62AE"/>
                </a:solidFill>
                <a:latin typeface="IBM Plex Sans Italics"/>
              </a:rPr>
              <a:t>Tejo</a:t>
            </a:r>
          </a:p>
        </p:txBody>
      </p:sp>
      <p:sp>
        <p:nvSpPr>
          <p:cNvPr id="107" name="TextBox 107"/>
          <p:cNvSpPr txBox="1"/>
          <p:nvPr/>
        </p:nvSpPr>
        <p:spPr>
          <a:xfrm rot="-1736220">
            <a:off x="8388686" y="4845113"/>
            <a:ext cx="95672" cy="45520"/>
          </a:xfrm>
          <a:prstGeom prst="rect">
            <a:avLst/>
          </a:prstGeom>
        </p:spPr>
        <p:txBody>
          <a:bodyPr lIns="0" tIns="0" rIns="0" bIns="0" rtlCol="0" anchor="t">
            <a:spAutoFit/>
          </a:bodyPr>
          <a:lstStyle/>
          <a:p>
            <a:pPr algn="l">
              <a:lnSpc>
                <a:spcPts val="325"/>
              </a:lnSpc>
            </a:pPr>
            <a:r>
              <a:rPr lang="en-US" sz="232" spc="5">
                <a:solidFill>
                  <a:srgbClr val="3C62AE"/>
                </a:solidFill>
                <a:latin typeface="IBM Plex Sans Italics"/>
              </a:rPr>
              <a:t>Nëman</a:t>
            </a:r>
          </a:p>
        </p:txBody>
      </p:sp>
      <p:sp>
        <p:nvSpPr>
          <p:cNvPr id="108" name="TextBox 108"/>
          <p:cNvSpPr txBox="1"/>
          <p:nvPr/>
        </p:nvSpPr>
        <p:spPr>
          <a:xfrm rot="-1736220">
            <a:off x="12146911" y="8959908"/>
            <a:ext cx="135192" cy="44386"/>
          </a:xfrm>
          <a:prstGeom prst="rect">
            <a:avLst/>
          </a:prstGeom>
        </p:spPr>
        <p:txBody>
          <a:bodyPr lIns="0" tIns="0" rIns="0" bIns="0" rtlCol="0" anchor="t">
            <a:spAutoFit/>
          </a:bodyPr>
          <a:lstStyle/>
          <a:p>
            <a:pPr algn="l">
              <a:lnSpc>
                <a:spcPts val="325"/>
              </a:lnSpc>
            </a:pPr>
            <a:r>
              <a:rPr lang="en-US" sz="232" spc="5">
                <a:solidFill>
                  <a:srgbClr val="3C62AE"/>
                </a:solidFill>
                <a:latin typeface="IBM Plex Sans Italics"/>
              </a:rPr>
              <a:t>Euphrates</a:t>
            </a:r>
          </a:p>
        </p:txBody>
      </p:sp>
      <p:sp>
        <p:nvSpPr>
          <p:cNvPr id="109" name="TextBox 109"/>
          <p:cNvSpPr txBox="1"/>
          <p:nvPr/>
        </p:nvSpPr>
        <p:spPr>
          <a:xfrm rot="2844120">
            <a:off x="7716533" y="1812588"/>
            <a:ext cx="126882" cy="44445"/>
          </a:xfrm>
          <a:prstGeom prst="rect">
            <a:avLst/>
          </a:prstGeom>
        </p:spPr>
        <p:txBody>
          <a:bodyPr lIns="0" tIns="0" rIns="0" bIns="0" rtlCol="0" anchor="t">
            <a:spAutoFit/>
          </a:bodyPr>
          <a:lstStyle/>
          <a:p>
            <a:pPr algn="l">
              <a:lnSpc>
                <a:spcPts val="326"/>
              </a:lnSpc>
            </a:pPr>
            <a:r>
              <a:rPr lang="en-US" sz="233" spc="5">
                <a:solidFill>
                  <a:srgbClr val="3C62AE"/>
                </a:solidFill>
                <a:latin typeface="IBM Plex Sans Italics"/>
              </a:rPr>
              <a:t>Luleälven</a:t>
            </a:r>
          </a:p>
        </p:txBody>
      </p:sp>
      <p:sp>
        <p:nvSpPr>
          <p:cNvPr id="110" name="TextBox 110"/>
          <p:cNvSpPr txBox="1"/>
          <p:nvPr/>
        </p:nvSpPr>
        <p:spPr>
          <a:xfrm rot="1952160">
            <a:off x="7842163" y="2928362"/>
            <a:ext cx="186286" cy="109837"/>
          </a:xfrm>
          <a:prstGeom prst="rect">
            <a:avLst/>
          </a:prstGeom>
        </p:spPr>
        <p:txBody>
          <a:bodyPr lIns="0" tIns="0" rIns="0" bIns="0" rtlCol="0" anchor="t">
            <a:spAutoFit/>
          </a:bodyPr>
          <a:lstStyle/>
          <a:p>
            <a:pPr algn="just">
              <a:lnSpc>
                <a:spcPts val="440"/>
              </a:lnSpc>
            </a:pPr>
            <a:r>
              <a:rPr lang="en-US" sz="232" spc="5">
                <a:solidFill>
                  <a:srgbClr val="3C62AE"/>
                </a:solidFill>
                <a:latin typeface="IBM Plex Sans Italics"/>
              </a:rPr>
              <a:t>Kokemäenjoki Kumo älv</a:t>
            </a:r>
          </a:p>
        </p:txBody>
      </p:sp>
      <p:sp>
        <p:nvSpPr>
          <p:cNvPr id="111" name="TextBox 111"/>
          <p:cNvSpPr txBox="1"/>
          <p:nvPr/>
        </p:nvSpPr>
        <p:spPr>
          <a:xfrm rot="2902380">
            <a:off x="7134476" y="3200597"/>
            <a:ext cx="115448" cy="44450"/>
          </a:xfrm>
          <a:prstGeom prst="rect">
            <a:avLst/>
          </a:prstGeom>
        </p:spPr>
        <p:txBody>
          <a:bodyPr lIns="0" tIns="0" rIns="0" bIns="0" rtlCol="0" anchor="t">
            <a:spAutoFit/>
          </a:bodyPr>
          <a:lstStyle/>
          <a:p>
            <a:pPr algn="l">
              <a:lnSpc>
                <a:spcPts val="326"/>
              </a:lnSpc>
            </a:pPr>
            <a:r>
              <a:rPr lang="en-US" sz="233" spc="5">
                <a:solidFill>
                  <a:srgbClr val="3C62AE"/>
                </a:solidFill>
                <a:latin typeface="IBM Plex Sans Italics"/>
              </a:rPr>
              <a:t>Dalälven</a:t>
            </a:r>
          </a:p>
        </p:txBody>
      </p:sp>
      <p:sp>
        <p:nvSpPr>
          <p:cNvPr id="112" name="TextBox 112"/>
          <p:cNvSpPr txBox="1"/>
          <p:nvPr/>
        </p:nvSpPr>
        <p:spPr>
          <a:xfrm rot="2662260">
            <a:off x="4750241" y="5704921"/>
            <a:ext cx="75824" cy="44436"/>
          </a:xfrm>
          <a:prstGeom prst="rect">
            <a:avLst/>
          </a:prstGeom>
        </p:spPr>
        <p:txBody>
          <a:bodyPr lIns="0" tIns="0" rIns="0" bIns="0" rtlCol="0" anchor="t">
            <a:spAutoFit/>
          </a:bodyPr>
          <a:lstStyle/>
          <a:p>
            <a:pPr algn="l">
              <a:lnSpc>
                <a:spcPts val="326"/>
              </a:lnSpc>
            </a:pPr>
            <a:r>
              <a:rPr lang="en-US" sz="233" spc="5">
                <a:solidFill>
                  <a:srgbClr val="3C62AE"/>
                </a:solidFill>
                <a:latin typeface="IBM Plex Sans Italics"/>
              </a:rPr>
              <a:t>Seine</a:t>
            </a:r>
          </a:p>
        </p:txBody>
      </p:sp>
      <p:sp>
        <p:nvSpPr>
          <p:cNvPr id="113" name="TextBox 113"/>
          <p:cNvSpPr txBox="1"/>
          <p:nvPr/>
        </p:nvSpPr>
        <p:spPr>
          <a:xfrm rot="1987800">
            <a:off x="6718454" y="6135154"/>
            <a:ext cx="87267" cy="44400"/>
          </a:xfrm>
          <a:prstGeom prst="rect">
            <a:avLst/>
          </a:prstGeom>
        </p:spPr>
        <p:txBody>
          <a:bodyPr lIns="0" tIns="0" rIns="0" bIns="0" rtlCol="0" anchor="t">
            <a:spAutoFit/>
          </a:bodyPr>
          <a:lstStyle/>
          <a:p>
            <a:pPr algn="l">
              <a:lnSpc>
                <a:spcPts val="325"/>
              </a:lnSpc>
            </a:pPr>
            <a:r>
              <a:rPr lang="en-US" sz="232" spc="5">
                <a:solidFill>
                  <a:srgbClr val="3C62AE"/>
                </a:solidFill>
                <a:latin typeface="IBM Plex Sans Italics"/>
              </a:rPr>
              <a:t>Donau</a:t>
            </a:r>
          </a:p>
        </p:txBody>
      </p:sp>
      <p:sp>
        <p:nvSpPr>
          <p:cNvPr id="114" name="TextBox 114"/>
          <p:cNvSpPr txBox="1"/>
          <p:nvPr/>
        </p:nvSpPr>
        <p:spPr>
          <a:xfrm rot="-3289140">
            <a:off x="8123782" y="1763354"/>
            <a:ext cx="113629" cy="70503"/>
          </a:xfrm>
          <a:prstGeom prst="rect">
            <a:avLst/>
          </a:prstGeom>
        </p:spPr>
        <p:txBody>
          <a:bodyPr lIns="0" tIns="0" rIns="0" bIns="0" rtlCol="0" anchor="t">
            <a:spAutoFit/>
          </a:bodyPr>
          <a:lstStyle/>
          <a:p>
            <a:pPr algn="just">
              <a:lnSpc>
                <a:spcPts val="279"/>
              </a:lnSpc>
            </a:pPr>
            <a:r>
              <a:rPr lang="en-US" sz="233" spc="5">
                <a:solidFill>
                  <a:srgbClr val="3C62AE"/>
                </a:solidFill>
                <a:latin typeface="IBM Plex Sans Italics"/>
              </a:rPr>
              <a:t>Kemijoki Kemi älv</a:t>
            </a:r>
          </a:p>
        </p:txBody>
      </p:sp>
      <p:sp>
        <p:nvSpPr>
          <p:cNvPr id="115" name="TextBox 115"/>
          <p:cNvSpPr txBox="1"/>
          <p:nvPr/>
        </p:nvSpPr>
        <p:spPr>
          <a:xfrm rot="1854480">
            <a:off x="4189603" y="6739213"/>
            <a:ext cx="115262" cy="44391"/>
          </a:xfrm>
          <a:prstGeom prst="rect">
            <a:avLst/>
          </a:prstGeom>
        </p:spPr>
        <p:txBody>
          <a:bodyPr lIns="0" tIns="0" rIns="0" bIns="0" rtlCol="0" anchor="t">
            <a:spAutoFit/>
          </a:bodyPr>
          <a:lstStyle/>
          <a:p>
            <a:pPr algn="l">
              <a:lnSpc>
                <a:spcPts val="325"/>
              </a:lnSpc>
            </a:pPr>
            <a:r>
              <a:rPr lang="en-US" sz="232" spc="5">
                <a:solidFill>
                  <a:srgbClr val="3C62AE"/>
                </a:solidFill>
                <a:latin typeface="IBM Plex Sans Italics"/>
              </a:rPr>
              <a:t>Garonne</a:t>
            </a:r>
          </a:p>
        </p:txBody>
      </p:sp>
      <p:sp>
        <p:nvSpPr>
          <p:cNvPr id="116" name="TextBox 116"/>
          <p:cNvSpPr txBox="1"/>
          <p:nvPr/>
        </p:nvSpPr>
        <p:spPr>
          <a:xfrm rot="-4349760">
            <a:off x="2358660" y="7970455"/>
            <a:ext cx="128057" cy="44513"/>
          </a:xfrm>
          <a:prstGeom prst="rect">
            <a:avLst/>
          </a:prstGeom>
        </p:spPr>
        <p:txBody>
          <a:bodyPr lIns="0" tIns="0" rIns="0" bIns="0" rtlCol="0" anchor="t">
            <a:spAutoFit/>
          </a:bodyPr>
          <a:lstStyle/>
          <a:p>
            <a:pPr algn="l">
              <a:lnSpc>
                <a:spcPts val="327"/>
              </a:lnSpc>
            </a:pPr>
            <a:r>
              <a:rPr lang="en-US" sz="233" spc="5">
                <a:solidFill>
                  <a:srgbClr val="3C62AE"/>
                </a:solidFill>
                <a:latin typeface="IBM Plex Sans Italics"/>
              </a:rPr>
              <a:t>Guadiana</a:t>
            </a:r>
          </a:p>
        </p:txBody>
      </p:sp>
      <p:sp>
        <p:nvSpPr>
          <p:cNvPr id="117" name="TextBox 117"/>
          <p:cNvSpPr txBox="1"/>
          <p:nvPr/>
        </p:nvSpPr>
        <p:spPr>
          <a:xfrm rot="-4114860">
            <a:off x="4996023" y="6926814"/>
            <a:ext cx="86954" cy="44509"/>
          </a:xfrm>
          <a:prstGeom prst="rect">
            <a:avLst/>
          </a:prstGeom>
        </p:spPr>
        <p:txBody>
          <a:bodyPr lIns="0" tIns="0" rIns="0" bIns="0" rtlCol="0" anchor="t">
            <a:spAutoFit/>
          </a:bodyPr>
          <a:lstStyle/>
          <a:p>
            <a:pPr algn="l">
              <a:lnSpc>
                <a:spcPts val="327"/>
              </a:lnSpc>
            </a:pPr>
            <a:r>
              <a:rPr lang="en-US" sz="233" spc="5">
                <a:solidFill>
                  <a:srgbClr val="3C62AE"/>
                </a:solidFill>
                <a:latin typeface="IBM Plex Sans Italics"/>
              </a:rPr>
              <a:t>Rhône</a:t>
            </a:r>
          </a:p>
        </p:txBody>
      </p:sp>
      <p:sp>
        <p:nvSpPr>
          <p:cNvPr id="118" name="TextBox 118"/>
          <p:cNvSpPr txBox="1"/>
          <p:nvPr/>
        </p:nvSpPr>
        <p:spPr>
          <a:xfrm rot="4209540">
            <a:off x="3969823" y="7489457"/>
            <a:ext cx="62389" cy="44509"/>
          </a:xfrm>
          <a:prstGeom prst="rect">
            <a:avLst/>
          </a:prstGeom>
        </p:spPr>
        <p:txBody>
          <a:bodyPr lIns="0" tIns="0" rIns="0" bIns="0" rtlCol="0" anchor="t">
            <a:spAutoFit/>
          </a:bodyPr>
          <a:lstStyle/>
          <a:p>
            <a:pPr algn="l">
              <a:lnSpc>
                <a:spcPts val="327"/>
              </a:lnSpc>
            </a:pPr>
            <a:r>
              <a:rPr lang="en-US" sz="233" spc="5">
                <a:solidFill>
                  <a:srgbClr val="3C62AE"/>
                </a:solidFill>
                <a:latin typeface="IBM Plex Sans Italics"/>
              </a:rPr>
              <a:t>Ebro</a:t>
            </a:r>
          </a:p>
        </p:txBody>
      </p:sp>
      <p:sp>
        <p:nvSpPr>
          <p:cNvPr id="119" name="TextBox 119"/>
          <p:cNvSpPr txBox="1"/>
          <p:nvPr/>
        </p:nvSpPr>
        <p:spPr>
          <a:xfrm rot="4209540">
            <a:off x="5005635" y="6589304"/>
            <a:ext cx="65868" cy="44972"/>
          </a:xfrm>
          <a:prstGeom prst="rect">
            <a:avLst/>
          </a:prstGeom>
        </p:spPr>
        <p:txBody>
          <a:bodyPr lIns="0" tIns="0" rIns="0" bIns="0" rtlCol="0" anchor="t">
            <a:spAutoFit/>
          </a:bodyPr>
          <a:lstStyle/>
          <a:p>
            <a:pPr algn="l">
              <a:lnSpc>
                <a:spcPts val="327"/>
              </a:lnSpc>
            </a:pPr>
            <a:r>
              <a:rPr lang="en-US" sz="233" spc="5">
                <a:solidFill>
                  <a:srgbClr val="3C62AE"/>
                </a:solidFill>
                <a:latin typeface="IBM Plex Sans Italics"/>
              </a:rPr>
              <a:t>Loire</a:t>
            </a:r>
          </a:p>
        </p:txBody>
      </p:sp>
      <p:sp>
        <p:nvSpPr>
          <p:cNvPr id="120" name="TextBox 120"/>
          <p:cNvSpPr txBox="1"/>
          <p:nvPr/>
        </p:nvSpPr>
        <p:spPr>
          <a:xfrm rot="1496520">
            <a:off x="6266275" y="6975415"/>
            <a:ext cx="36349" cy="44373"/>
          </a:xfrm>
          <a:prstGeom prst="rect">
            <a:avLst/>
          </a:prstGeom>
        </p:spPr>
        <p:txBody>
          <a:bodyPr lIns="0" tIns="0" rIns="0" bIns="0" rtlCol="0" anchor="t">
            <a:spAutoFit/>
          </a:bodyPr>
          <a:lstStyle/>
          <a:p>
            <a:pPr algn="l">
              <a:lnSpc>
                <a:spcPts val="325"/>
              </a:lnSpc>
            </a:pPr>
            <a:r>
              <a:rPr lang="en-US" sz="232" spc="5">
                <a:solidFill>
                  <a:srgbClr val="3C62AE"/>
                </a:solidFill>
                <a:latin typeface="IBM Plex Sans Italics"/>
              </a:rPr>
              <a:t>Po</a:t>
            </a:r>
          </a:p>
        </p:txBody>
      </p:sp>
      <p:sp>
        <p:nvSpPr>
          <p:cNvPr id="121" name="TextBox 121"/>
          <p:cNvSpPr txBox="1"/>
          <p:nvPr/>
        </p:nvSpPr>
        <p:spPr>
          <a:xfrm rot="4297740">
            <a:off x="5683898" y="5449176"/>
            <a:ext cx="77171" cy="44513"/>
          </a:xfrm>
          <a:prstGeom prst="rect">
            <a:avLst/>
          </a:prstGeom>
        </p:spPr>
        <p:txBody>
          <a:bodyPr lIns="0" tIns="0" rIns="0" bIns="0" rtlCol="0" anchor="t">
            <a:spAutoFit/>
          </a:bodyPr>
          <a:lstStyle/>
          <a:p>
            <a:pPr algn="l">
              <a:lnSpc>
                <a:spcPts val="327"/>
              </a:lnSpc>
            </a:pPr>
            <a:r>
              <a:rPr lang="en-US" sz="233" spc="5">
                <a:solidFill>
                  <a:srgbClr val="3C62AE"/>
                </a:solidFill>
                <a:latin typeface="IBM Plex Sans Italics"/>
              </a:rPr>
              <a:t>Rhein</a:t>
            </a:r>
          </a:p>
        </p:txBody>
      </p:sp>
      <p:sp>
        <p:nvSpPr>
          <p:cNvPr id="122" name="TextBox 122"/>
          <p:cNvSpPr txBox="1"/>
          <p:nvPr/>
        </p:nvSpPr>
        <p:spPr>
          <a:xfrm>
            <a:off x="6791974" y="3498623"/>
            <a:ext cx="95554" cy="44341"/>
          </a:xfrm>
          <a:prstGeom prst="rect">
            <a:avLst/>
          </a:prstGeom>
        </p:spPr>
        <p:txBody>
          <a:bodyPr lIns="0" tIns="0" rIns="0" bIns="0" rtlCol="0" anchor="t">
            <a:spAutoFit/>
          </a:bodyPr>
          <a:lstStyle/>
          <a:p>
            <a:pPr algn="l">
              <a:lnSpc>
                <a:spcPts val="325"/>
              </a:lnSpc>
            </a:pPr>
            <a:r>
              <a:rPr lang="en-US" sz="232" spc="5">
                <a:solidFill>
                  <a:srgbClr val="3C62AE"/>
                </a:solidFill>
                <a:latin typeface="IBM Plex Sans Italics"/>
              </a:rPr>
              <a:t>Vänern</a:t>
            </a:r>
          </a:p>
        </p:txBody>
      </p:sp>
      <p:sp>
        <p:nvSpPr>
          <p:cNvPr id="123" name="TextBox 123"/>
          <p:cNvSpPr txBox="1"/>
          <p:nvPr/>
        </p:nvSpPr>
        <p:spPr>
          <a:xfrm>
            <a:off x="8965973" y="2932103"/>
            <a:ext cx="143764" cy="70240"/>
          </a:xfrm>
          <a:prstGeom prst="rect">
            <a:avLst/>
          </a:prstGeom>
        </p:spPr>
        <p:txBody>
          <a:bodyPr lIns="0" tIns="0" rIns="0" bIns="0" rtlCol="0" anchor="t">
            <a:spAutoFit/>
          </a:bodyPr>
          <a:lstStyle/>
          <a:p>
            <a:pPr algn="ctr">
              <a:lnSpc>
                <a:spcPts val="278"/>
              </a:lnSpc>
            </a:pPr>
            <a:r>
              <a:rPr lang="en-US" sz="232" spc="5">
                <a:solidFill>
                  <a:srgbClr val="3C62AE"/>
                </a:solidFill>
                <a:latin typeface="IBM Plex Sans Italics"/>
              </a:rPr>
              <a:t>Ladožskoe Ozero</a:t>
            </a:r>
          </a:p>
        </p:txBody>
      </p:sp>
      <p:sp>
        <p:nvSpPr>
          <p:cNvPr id="124" name="TextBox 124"/>
          <p:cNvSpPr txBox="1"/>
          <p:nvPr/>
        </p:nvSpPr>
        <p:spPr>
          <a:xfrm>
            <a:off x="9392244" y="2637563"/>
            <a:ext cx="133640" cy="70240"/>
          </a:xfrm>
          <a:prstGeom prst="rect">
            <a:avLst/>
          </a:prstGeom>
        </p:spPr>
        <p:txBody>
          <a:bodyPr lIns="0" tIns="0" rIns="0" bIns="0" rtlCol="0" anchor="t">
            <a:spAutoFit/>
          </a:bodyPr>
          <a:lstStyle/>
          <a:p>
            <a:pPr algn="ctr">
              <a:lnSpc>
                <a:spcPts val="278"/>
              </a:lnSpc>
            </a:pPr>
            <a:r>
              <a:rPr lang="en-US" sz="232" spc="5">
                <a:solidFill>
                  <a:srgbClr val="3C62AE"/>
                </a:solidFill>
                <a:latin typeface="IBM Plex Sans Italics"/>
              </a:rPr>
              <a:t>Onežskoe Ozero</a:t>
            </a:r>
          </a:p>
        </p:txBody>
      </p:sp>
      <p:sp>
        <p:nvSpPr>
          <p:cNvPr id="125" name="TextBox 125"/>
          <p:cNvSpPr txBox="1"/>
          <p:nvPr/>
        </p:nvSpPr>
        <p:spPr>
          <a:xfrm rot="-644700">
            <a:off x="3207016" y="7882454"/>
            <a:ext cx="128633" cy="44346"/>
          </a:xfrm>
          <a:prstGeom prst="rect">
            <a:avLst/>
          </a:prstGeom>
        </p:spPr>
        <p:txBody>
          <a:bodyPr lIns="0" tIns="0" rIns="0" bIns="0" rtlCol="0" anchor="t">
            <a:spAutoFit/>
          </a:bodyPr>
          <a:lstStyle/>
          <a:p>
            <a:pPr algn="l">
              <a:lnSpc>
                <a:spcPts val="325"/>
              </a:lnSpc>
            </a:pPr>
            <a:r>
              <a:rPr lang="en-US" sz="232" spc="5">
                <a:solidFill>
                  <a:srgbClr val="3C62AE"/>
                </a:solidFill>
                <a:latin typeface="IBM Plex Sans Italics"/>
              </a:rPr>
              <a:t>Guadiana</a:t>
            </a:r>
          </a:p>
        </p:txBody>
      </p:sp>
      <p:sp>
        <p:nvSpPr>
          <p:cNvPr id="126" name="TextBox 126"/>
          <p:cNvSpPr txBox="1"/>
          <p:nvPr/>
        </p:nvSpPr>
        <p:spPr>
          <a:xfrm rot="3131760">
            <a:off x="7516266" y="2247145"/>
            <a:ext cx="133241" cy="44459"/>
          </a:xfrm>
          <a:prstGeom prst="rect">
            <a:avLst/>
          </a:prstGeom>
        </p:spPr>
        <p:txBody>
          <a:bodyPr lIns="0" tIns="0" rIns="0" bIns="0" rtlCol="0" anchor="t">
            <a:spAutoFit/>
          </a:bodyPr>
          <a:lstStyle/>
          <a:p>
            <a:pPr algn="l">
              <a:lnSpc>
                <a:spcPts val="326"/>
              </a:lnSpc>
            </a:pPr>
            <a:r>
              <a:rPr lang="en-US" sz="233" spc="5">
                <a:solidFill>
                  <a:srgbClr val="3C62AE"/>
                </a:solidFill>
                <a:latin typeface="IBM Plex Sans Italics"/>
              </a:rPr>
              <a:t>Umeälven</a:t>
            </a:r>
          </a:p>
        </p:txBody>
      </p:sp>
      <p:sp>
        <p:nvSpPr>
          <p:cNvPr id="127" name="TextBox 127"/>
          <p:cNvSpPr txBox="1"/>
          <p:nvPr/>
        </p:nvSpPr>
        <p:spPr>
          <a:xfrm rot="215100">
            <a:off x="10999923" y="7697218"/>
            <a:ext cx="72558" cy="44368"/>
          </a:xfrm>
          <a:prstGeom prst="rect">
            <a:avLst/>
          </a:prstGeom>
        </p:spPr>
        <p:txBody>
          <a:bodyPr lIns="0" tIns="0" rIns="0" bIns="0" rtlCol="0" anchor="t">
            <a:spAutoFit/>
          </a:bodyPr>
          <a:lstStyle/>
          <a:p>
            <a:pPr algn="l">
              <a:lnSpc>
                <a:spcPts val="325"/>
              </a:lnSpc>
            </a:pPr>
            <a:r>
              <a:rPr lang="en-US" sz="232" spc="5">
                <a:solidFill>
                  <a:srgbClr val="3C62AE"/>
                </a:solidFill>
                <a:latin typeface="IBM Plex Sans Italics"/>
              </a:rPr>
              <a:t>Kelkit</a:t>
            </a:r>
          </a:p>
        </p:txBody>
      </p:sp>
      <p:sp>
        <p:nvSpPr>
          <p:cNvPr id="128" name="TextBox 128"/>
          <p:cNvSpPr txBox="1"/>
          <p:nvPr/>
        </p:nvSpPr>
        <p:spPr>
          <a:xfrm rot="1012140">
            <a:off x="6234899" y="6418505"/>
            <a:ext cx="41284" cy="44359"/>
          </a:xfrm>
          <a:prstGeom prst="rect">
            <a:avLst/>
          </a:prstGeom>
        </p:spPr>
        <p:txBody>
          <a:bodyPr lIns="0" tIns="0" rIns="0" bIns="0" rtlCol="0" anchor="t">
            <a:spAutoFit/>
          </a:bodyPr>
          <a:lstStyle/>
          <a:p>
            <a:pPr algn="l">
              <a:lnSpc>
                <a:spcPts val="325"/>
              </a:lnSpc>
            </a:pPr>
            <a:r>
              <a:rPr lang="en-US" sz="232" spc="5">
                <a:solidFill>
                  <a:srgbClr val="3C62AE"/>
                </a:solidFill>
                <a:latin typeface="IBM Plex Sans Italics"/>
              </a:rPr>
              <a:t>Inn</a:t>
            </a:r>
          </a:p>
        </p:txBody>
      </p:sp>
      <p:sp>
        <p:nvSpPr>
          <p:cNvPr id="129" name="TextBox 129"/>
          <p:cNvSpPr txBox="1"/>
          <p:nvPr/>
        </p:nvSpPr>
        <p:spPr>
          <a:xfrm rot="1012140">
            <a:off x="6302581" y="3037833"/>
            <a:ext cx="16809" cy="44559"/>
          </a:xfrm>
          <a:prstGeom prst="rect">
            <a:avLst/>
          </a:prstGeom>
        </p:spPr>
        <p:txBody>
          <a:bodyPr lIns="0" tIns="0" rIns="0" bIns="0" rtlCol="0" anchor="t">
            <a:spAutoFit/>
          </a:bodyPr>
          <a:lstStyle/>
          <a:p>
            <a:pPr algn="l">
              <a:lnSpc>
                <a:spcPts val="325"/>
              </a:lnSpc>
            </a:pPr>
            <a:r>
              <a:rPr lang="en-US" sz="232" spc="5">
                <a:solidFill>
                  <a:srgbClr val="3C62AE"/>
                </a:solidFill>
                <a:latin typeface="IBM Plex Sans Italics"/>
              </a:rPr>
              <a:t>g</a:t>
            </a:r>
          </a:p>
        </p:txBody>
      </p:sp>
      <p:sp>
        <p:nvSpPr>
          <p:cNvPr id="130" name="TextBox 130"/>
          <p:cNvSpPr txBox="1"/>
          <p:nvPr/>
        </p:nvSpPr>
        <p:spPr>
          <a:xfrm rot="1012140">
            <a:off x="8335234" y="5851981"/>
            <a:ext cx="94229" cy="45471"/>
          </a:xfrm>
          <a:prstGeom prst="rect">
            <a:avLst/>
          </a:prstGeom>
        </p:spPr>
        <p:txBody>
          <a:bodyPr lIns="0" tIns="0" rIns="0" bIns="0" rtlCol="0" anchor="t">
            <a:spAutoFit/>
          </a:bodyPr>
          <a:lstStyle/>
          <a:p>
            <a:pPr algn="l">
              <a:lnSpc>
                <a:spcPts val="325"/>
              </a:lnSpc>
            </a:pPr>
            <a:r>
              <a:rPr lang="en-US" sz="232" spc="5">
                <a:solidFill>
                  <a:srgbClr val="3C62AE"/>
                </a:solidFill>
                <a:latin typeface="IBM Plex Sans Italics"/>
              </a:rPr>
              <a:t>Dnister</a:t>
            </a:r>
          </a:p>
        </p:txBody>
      </p:sp>
      <p:sp>
        <p:nvSpPr>
          <p:cNvPr id="131" name="TextBox 131"/>
          <p:cNvSpPr txBox="1"/>
          <p:nvPr/>
        </p:nvSpPr>
        <p:spPr>
          <a:xfrm rot="1588740">
            <a:off x="4444534" y="5056506"/>
            <a:ext cx="107220" cy="44377"/>
          </a:xfrm>
          <a:prstGeom prst="rect">
            <a:avLst/>
          </a:prstGeom>
        </p:spPr>
        <p:txBody>
          <a:bodyPr lIns="0" tIns="0" rIns="0" bIns="0" rtlCol="0" anchor="t">
            <a:spAutoFit/>
          </a:bodyPr>
          <a:lstStyle/>
          <a:p>
            <a:pPr algn="l">
              <a:lnSpc>
                <a:spcPts val="325"/>
              </a:lnSpc>
            </a:pPr>
            <a:r>
              <a:rPr lang="en-US" sz="232" spc="5">
                <a:solidFill>
                  <a:srgbClr val="3C62AE"/>
                </a:solidFill>
                <a:latin typeface="IBM Plex Sans Italics"/>
              </a:rPr>
              <a:t>Thames</a:t>
            </a:r>
          </a:p>
        </p:txBody>
      </p:sp>
      <p:sp>
        <p:nvSpPr>
          <p:cNvPr id="132" name="TextBox 132"/>
          <p:cNvSpPr txBox="1"/>
          <p:nvPr/>
        </p:nvSpPr>
        <p:spPr>
          <a:xfrm rot="-1881600">
            <a:off x="8005305" y="6189726"/>
            <a:ext cx="70762" cy="44391"/>
          </a:xfrm>
          <a:prstGeom prst="rect">
            <a:avLst/>
          </a:prstGeom>
        </p:spPr>
        <p:txBody>
          <a:bodyPr lIns="0" tIns="0" rIns="0" bIns="0" rtlCol="0" anchor="t">
            <a:spAutoFit/>
          </a:bodyPr>
          <a:lstStyle/>
          <a:p>
            <a:pPr algn="l">
              <a:lnSpc>
                <a:spcPts val="325"/>
              </a:lnSpc>
            </a:pPr>
            <a:r>
              <a:rPr lang="en-US" sz="232" spc="5">
                <a:solidFill>
                  <a:srgbClr val="3C62AE"/>
                </a:solidFill>
                <a:latin typeface="IBM Plex Sans Italics"/>
              </a:rPr>
              <a:t>Tisza</a:t>
            </a:r>
          </a:p>
        </p:txBody>
      </p:sp>
      <p:sp>
        <p:nvSpPr>
          <p:cNvPr id="133" name="TextBox 133"/>
          <p:cNvSpPr txBox="1"/>
          <p:nvPr/>
        </p:nvSpPr>
        <p:spPr>
          <a:xfrm rot="-1549620">
            <a:off x="6223518" y="3054497"/>
            <a:ext cx="21554" cy="44377"/>
          </a:xfrm>
          <a:prstGeom prst="rect">
            <a:avLst/>
          </a:prstGeom>
        </p:spPr>
        <p:txBody>
          <a:bodyPr lIns="0" tIns="0" rIns="0" bIns="0" rtlCol="0" anchor="t">
            <a:spAutoFit/>
          </a:bodyPr>
          <a:lstStyle/>
          <a:p>
            <a:pPr algn="l">
              <a:lnSpc>
                <a:spcPts val="325"/>
              </a:lnSpc>
            </a:pPr>
            <a:r>
              <a:rPr lang="en-US" sz="232" spc="5">
                <a:solidFill>
                  <a:srgbClr val="3C62AE"/>
                </a:solidFill>
                <a:latin typeface="IBM Plex Sans Italics"/>
              </a:rPr>
              <a:t>H</a:t>
            </a:r>
          </a:p>
        </p:txBody>
      </p:sp>
      <p:sp>
        <p:nvSpPr>
          <p:cNvPr id="134" name="TextBox 134"/>
          <p:cNvSpPr txBox="1"/>
          <p:nvPr/>
        </p:nvSpPr>
        <p:spPr>
          <a:xfrm rot="-1300980">
            <a:off x="6244126" y="3046484"/>
            <a:ext cx="16619" cy="44368"/>
          </a:xfrm>
          <a:prstGeom prst="rect">
            <a:avLst/>
          </a:prstGeom>
        </p:spPr>
        <p:txBody>
          <a:bodyPr lIns="0" tIns="0" rIns="0" bIns="0" rtlCol="0" anchor="t">
            <a:spAutoFit/>
          </a:bodyPr>
          <a:lstStyle/>
          <a:p>
            <a:pPr algn="l">
              <a:lnSpc>
                <a:spcPts val="325"/>
              </a:lnSpc>
            </a:pPr>
            <a:r>
              <a:rPr lang="en-US" sz="232" spc="5">
                <a:solidFill>
                  <a:srgbClr val="3C62AE"/>
                </a:solidFill>
                <a:latin typeface="IBM Plex Sans Italics"/>
              </a:rPr>
              <a:t>a</a:t>
            </a:r>
          </a:p>
        </p:txBody>
      </p:sp>
      <p:sp>
        <p:nvSpPr>
          <p:cNvPr id="135" name="TextBox 135"/>
          <p:cNvSpPr txBox="1"/>
          <p:nvPr/>
        </p:nvSpPr>
        <p:spPr>
          <a:xfrm rot="-1100400">
            <a:off x="6260295" y="3042391"/>
            <a:ext cx="6695" cy="44359"/>
          </a:xfrm>
          <a:prstGeom prst="rect">
            <a:avLst/>
          </a:prstGeom>
        </p:spPr>
        <p:txBody>
          <a:bodyPr lIns="0" tIns="0" rIns="0" bIns="0" rtlCol="0" anchor="t">
            <a:spAutoFit/>
          </a:bodyPr>
          <a:lstStyle/>
          <a:p>
            <a:pPr algn="l">
              <a:lnSpc>
                <a:spcPts val="325"/>
              </a:lnSpc>
            </a:pPr>
            <a:r>
              <a:rPr lang="en-US" sz="232" spc="5">
                <a:solidFill>
                  <a:srgbClr val="3C62AE"/>
                </a:solidFill>
                <a:latin typeface="IBM Plex Sans Italics"/>
              </a:rPr>
              <a:t>l</a:t>
            </a:r>
          </a:p>
        </p:txBody>
      </p:sp>
      <p:sp>
        <p:nvSpPr>
          <p:cNvPr id="136" name="TextBox 136"/>
          <p:cNvSpPr txBox="1"/>
          <p:nvPr/>
        </p:nvSpPr>
        <p:spPr>
          <a:xfrm rot="-953820">
            <a:off x="6267043" y="3040315"/>
            <a:ext cx="6686" cy="44355"/>
          </a:xfrm>
          <a:prstGeom prst="rect">
            <a:avLst/>
          </a:prstGeom>
        </p:spPr>
        <p:txBody>
          <a:bodyPr lIns="0" tIns="0" rIns="0" bIns="0" rtlCol="0" anchor="t">
            <a:spAutoFit/>
          </a:bodyPr>
          <a:lstStyle/>
          <a:p>
            <a:pPr algn="l">
              <a:lnSpc>
                <a:spcPts val="325"/>
              </a:lnSpc>
            </a:pPr>
            <a:r>
              <a:rPr lang="en-US" sz="232" spc="5">
                <a:solidFill>
                  <a:srgbClr val="3C62AE"/>
                </a:solidFill>
                <a:latin typeface="IBM Plex Sans Italics"/>
              </a:rPr>
              <a:t>l</a:t>
            </a:r>
          </a:p>
        </p:txBody>
      </p:sp>
      <p:sp>
        <p:nvSpPr>
          <p:cNvPr id="137" name="TextBox 137"/>
          <p:cNvSpPr txBox="1"/>
          <p:nvPr/>
        </p:nvSpPr>
        <p:spPr>
          <a:xfrm rot="-768360">
            <a:off x="6274130" y="3038502"/>
            <a:ext cx="6667" cy="44350"/>
          </a:xfrm>
          <a:prstGeom prst="rect">
            <a:avLst/>
          </a:prstGeom>
        </p:spPr>
        <p:txBody>
          <a:bodyPr lIns="0" tIns="0" rIns="0" bIns="0" rtlCol="0" anchor="t">
            <a:spAutoFit/>
          </a:bodyPr>
          <a:lstStyle/>
          <a:p>
            <a:pPr algn="l">
              <a:lnSpc>
                <a:spcPts val="325"/>
              </a:lnSpc>
            </a:pPr>
            <a:r>
              <a:rPr lang="en-US" sz="232" spc="5">
                <a:solidFill>
                  <a:srgbClr val="3C62AE"/>
                </a:solidFill>
                <a:latin typeface="IBM Plex Sans Italics"/>
              </a:rPr>
              <a:t>i</a:t>
            </a:r>
          </a:p>
        </p:txBody>
      </p:sp>
      <p:sp>
        <p:nvSpPr>
          <p:cNvPr id="138" name="TextBox 138"/>
          <p:cNvSpPr txBox="1"/>
          <p:nvPr/>
        </p:nvSpPr>
        <p:spPr>
          <a:xfrm rot="-314880">
            <a:off x="6282053" y="3036411"/>
            <a:ext cx="16537" cy="44341"/>
          </a:xfrm>
          <a:prstGeom prst="rect">
            <a:avLst/>
          </a:prstGeom>
        </p:spPr>
        <p:txBody>
          <a:bodyPr lIns="0" tIns="0" rIns="0" bIns="0" rtlCol="0" anchor="t">
            <a:spAutoFit/>
          </a:bodyPr>
          <a:lstStyle/>
          <a:p>
            <a:pPr algn="l">
              <a:lnSpc>
                <a:spcPts val="325"/>
              </a:lnSpc>
            </a:pPr>
            <a:r>
              <a:rPr lang="en-US" sz="232" spc="5">
                <a:solidFill>
                  <a:srgbClr val="3C62AE"/>
                </a:solidFill>
                <a:latin typeface="IBM Plex Sans Italics"/>
              </a:rPr>
              <a:t>n</a:t>
            </a:r>
          </a:p>
        </p:txBody>
      </p:sp>
      <p:sp>
        <p:nvSpPr>
          <p:cNvPr id="139" name="TextBox 139"/>
          <p:cNvSpPr txBox="1"/>
          <p:nvPr/>
        </p:nvSpPr>
        <p:spPr>
          <a:xfrm rot="3439620">
            <a:off x="6322348" y="3052210"/>
            <a:ext cx="16605" cy="44477"/>
          </a:xfrm>
          <a:prstGeom prst="rect">
            <a:avLst/>
          </a:prstGeom>
        </p:spPr>
        <p:txBody>
          <a:bodyPr lIns="0" tIns="0" rIns="0" bIns="0" rtlCol="0" anchor="t">
            <a:spAutoFit/>
          </a:bodyPr>
          <a:lstStyle/>
          <a:p>
            <a:pPr algn="l">
              <a:lnSpc>
                <a:spcPts val="326"/>
              </a:lnSpc>
            </a:pPr>
            <a:r>
              <a:rPr lang="en-US" sz="233" spc="5">
                <a:solidFill>
                  <a:srgbClr val="3C62AE"/>
                </a:solidFill>
                <a:latin typeface="IBM Plex Sans Italics"/>
              </a:rPr>
              <a:t>d</a:t>
            </a:r>
          </a:p>
        </p:txBody>
      </p:sp>
      <p:sp>
        <p:nvSpPr>
          <p:cNvPr id="140" name="TextBox 140"/>
          <p:cNvSpPr txBox="1"/>
          <p:nvPr/>
        </p:nvSpPr>
        <p:spPr>
          <a:xfrm rot="3981120">
            <a:off x="6330380" y="3068877"/>
            <a:ext cx="16564" cy="44500"/>
          </a:xfrm>
          <a:prstGeom prst="rect">
            <a:avLst/>
          </a:prstGeom>
        </p:spPr>
        <p:txBody>
          <a:bodyPr lIns="0" tIns="0" rIns="0" bIns="0" rtlCol="0" anchor="t">
            <a:spAutoFit/>
          </a:bodyPr>
          <a:lstStyle/>
          <a:p>
            <a:pPr algn="l">
              <a:lnSpc>
                <a:spcPts val="326"/>
              </a:lnSpc>
            </a:pPr>
            <a:r>
              <a:rPr lang="en-US" sz="233" spc="5">
                <a:solidFill>
                  <a:srgbClr val="3C62AE"/>
                </a:solidFill>
                <a:latin typeface="IBM Plex Sans Italics"/>
              </a:rPr>
              <a:t>a</a:t>
            </a:r>
          </a:p>
        </p:txBody>
      </p:sp>
      <p:sp>
        <p:nvSpPr>
          <p:cNvPr id="141" name="TextBox 141"/>
          <p:cNvSpPr txBox="1"/>
          <p:nvPr/>
        </p:nvSpPr>
        <p:spPr>
          <a:xfrm rot="3913319">
            <a:off x="6339802" y="3079035"/>
            <a:ext cx="6699" cy="44500"/>
          </a:xfrm>
          <a:prstGeom prst="rect">
            <a:avLst/>
          </a:prstGeom>
        </p:spPr>
        <p:txBody>
          <a:bodyPr lIns="0" tIns="0" rIns="0" bIns="0" rtlCol="0" anchor="t">
            <a:spAutoFit/>
          </a:bodyPr>
          <a:lstStyle/>
          <a:p>
            <a:pPr algn="l">
              <a:lnSpc>
                <a:spcPts val="326"/>
              </a:lnSpc>
            </a:pPr>
            <a:r>
              <a:rPr lang="en-US" sz="233" spc="5">
                <a:solidFill>
                  <a:srgbClr val="3C62AE"/>
                </a:solidFill>
                <a:latin typeface="IBM Plex Sans Italics"/>
              </a:rPr>
              <a:t>l</a:t>
            </a:r>
          </a:p>
        </p:txBody>
      </p:sp>
      <p:sp>
        <p:nvSpPr>
          <p:cNvPr id="142" name="TextBox 142"/>
          <p:cNvSpPr txBox="1"/>
          <p:nvPr/>
        </p:nvSpPr>
        <p:spPr>
          <a:xfrm rot="3580740">
            <a:off x="6340058" y="3087580"/>
            <a:ext cx="14941" cy="44482"/>
          </a:xfrm>
          <a:prstGeom prst="rect">
            <a:avLst/>
          </a:prstGeom>
        </p:spPr>
        <p:txBody>
          <a:bodyPr lIns="0" tIns="0" rIns="0" bIns="0" rtlCol="0" anchor="t">
            <a:spAutoFit/>
          </a:bodyPr>
          <a:lstStyle/>
          <a:p>
            <a:pPr algn="l">
              <a:lnSpc>
                <a:spcPts val="326"/>
              </a:lnSpc>
            </a:pPr>
            <a:r>
              <a:rPr lang="en-US" sz="233" spc="5">
                <a:solidFill>
                  <a:srgbClr val="3C62AE"/>
                </a:solidFill>
                <a:latin typeface="IBM Plex Sans Italics"/>
              </a:rPr>
              <a:t>s</a:t>
            </a:r>
          </a:p>
        </p:txBody>
      </p:sp>
      <p:sp>
        <p:nvSpPr>
          <p:cNvPr id="143" name="TextBox 143"/>
          <p:cNvSpPr txBox="1"/>
          <p:nvPr/>
        </p:nvSpPr>
        <p:spPr>
          <a:xfrm rot="2943420">
            <a:off x="6347208" y="3098683"/>
            <a:ext cx="16632" cy="44450"/>
          </a:xfrm>
          <a:prstGeom prst="rect">
            <a:avLst/>
          </a:prstGeom>
        </p:spPr>
        <p:txBody>
          <a:bodyPr lIns="0" tIns="0" rIns="0" bIns="0" rtlCol="0" anchor="t">
            <a:spAutoFit/>
          </a:bodyPr>
          <a:lstStyle/>
          <a:p>
            <a:pPr algn="l">
              <a:lnSpc>
                <a:spcPts val="326"/>
              </a:lnSpc>
            </a:pPr>
            <a:r>
              <a:rPr lang="en-US" sz="233" spc="5">
                <a:solidFill>
                  <a:srgbClr val="3C62AE"/>
                </a:solidFill>
                <a:latin typeface="IBM Plex Sans Italics"/>
              </a:rPr>
              <a:t>e</a:t>
            </a:r>
          </a:p>
        </p:txBody>
      </p:sp>
      <p:sp>
        <p:nvSpPr>
          <p:cNvPr id="144" name="TextBox 144"/>
          <p:cNvSpPr txBox="1"/>
          <p:nvPr/>
        </p:nvSpPr>
        <p:spPr>
          <a:xfrm rot="2633520">
            <a:off x="6359280" y="3106148"/>
            <a:ext cx="6754" cy="44432"/>
          </a:xfrm>
          <a:prstGeom prst="rect">
            <a:avLst/>
          </a:prstGeom>
        </p:spPr>
        <p:txBody>
          <a:bodyPr lIns="0" tIns="0" rIns="0" bIns="0" rtlCol="0" anchor="t">
            <a:spAutoFit/>
          </a:bodyPr>
          <a:lstStyle/>
          <a:p>
            <a:pPr algn="l">
              <a:lnSpc>
                <a:spcPts val="326"/>
              </a:lnSpc>
            </a:pPr>
            <a:r>
              <a:rPr lang="en-US" sz="233" spc="5">
                <a:solidFill>
                  <a:srgbClr val="3C62AE"/>
                </a:solidFill>
                <a:latin typeface="IBM Plex Sans Italics"/>
              </a:rPr>
              <a:t>l</a:t>
            </a:r>
          </a:p>
        </p:txBody>
      </p:sp>
      <p:sp>
        <p:nvSpPr>
          <p:cNvPr id="145" name="TextBox 145"/>
          <p:cNvSpPr txBox="1"/>
          <p:nvPr/>
        </p:nvSpPr>
        <p:spPr>
          <a:xfrm rot="2453220">
            <a:off x="6362591" y="3112913"/>
            <a:ext cx="14986" cy="44423"/>
          </a:xfrm>
          <a:prstGeom prst="rect">
            <a:avLst/>
          </a:prstGeom>
        </p:spPr>
        <p:txBody>
          <a:bodyPr lIns="0" tIns="0" rIns="0" bIns="0" rtlCol="0" anchor="t">
            <a:spAutoFit/>
          </a:bodyPr>
          <a:lstStyle/>
          <a:p>
            <a:pPr algn="l">
              <a:lnSpc>
                <a:spcPts val="326"/>
              </a:lnSpc>
            </a:pPr>
            <a:r>
              <a:rPr lang="en-US" sz="233" spc="5">
                <a:solidFill>
                  <a:srgbClr val="3C62AE"/>
                </a:solidFill>
                <a:latin typeface="IBM Plex Sans Italics"/>
              </a:rPr>
              <a:t>v</a:t>
            </a:r>
          </a:p>
        </p:txBody>
      </p:sp>
      <p:sp>
        <p:nvSpPr>
          <p:cNvPr id="146" name="TextBox 146"/>
          <p:cNvSpPr txBox="1"/>
          <p:nvPr/>
        </p:nvSpPr>
        <p:spPr>
          <a:xfrm rot="2292720">
            <a:off x="6373651" y="3122688"/>
            <a:ext cx="16646" cy="44414"/>
          </a:xfrm>
          <a:prstGeom prst="rect">
            <a:avLst/>
          </a:prstGeom>
        </p:spPr>
        <p:txBody>
          <a:bodyPr lIns="0" tIns="0" rIns="0" bIns="0" rtlCol="0" anchor="t">
            <a:spAutoFit/>
          </a:bodyPr>
          <a:lstStyle/>
          <a:p>
            <a:pPr algn="l">
              <a:lnSpc>
                <a:spcPts val="326"/>
              </a:lnSpc>
            </a:pPr>
            <a:r>
              <a:rPr lang="en-US" sz="232" spc="5">
                <a:solidFill>
                  <a:srgbClr val="3C62AE"/>
                </a:solidFill>
                <a:latin typeface="IBM Plex Sans Italics"/>
              </a:rPr>
              <a:t>a</a:t>
            </a:r>
          </a:p>
        </p:txBody>
      </p:sp>
      <p:sp>
        <p:nvSpPr>
          <p:cNvPr id="147" name="TextBox 147"/>
          <p:cNvSpPr txBox="1"/>
          <p:nvPr/>
        </p:nvSpPr>
        <p:spPr>
          <a:xfrm>
            <a:off x="2260908" y="8105448"/>
            <a:ext cx="152967"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ALGARVE</a:t>
            </a:r>
          </a:p>
        </p:txBody>
      </p:sp>
      <p:sp>
        <p:nvSpPr>
          <p:cNvPr id="148" name="TextBox 148"/>
          <p:cNvSpPr txBox="1"/>
          <p:nvPr/>
        </p:nvSpPr>
        <p:spPr>
          <a:xfrm>
            <a:off x="2115643" y="7573078"/>
            <a:ext cx="390443"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LISBOA E VALE DO TEJO</a:t>
            </a:r>
          </a:p>
        </p:txBody>
      </p:sp>
      <p:sp>
        <p:nvSpPr>
          <p:cNvPr id="149" name="TextBox 149"/>
          <p:cNvSpPr txBox="1"/>
          <p:nvPr/>
        </p:nvSpPr>
        <p:spPr>
          <a:xfrm>
            <a:off x="2353056" y="7842536"/>
            <a:ext cx="167994"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ALENTEJO</a:t>
            </a:r>
          </a:p>
        </p:txBody>
      </p:sp>
      <p:sp>
        <p:nvSpPr>
          <p:cNvPr id="150" name="TextBox 150"/>
          <p:cNvSpPr txBox="1"/>
          <p:nvPr/>
        </p:nvSpPr>
        <p:spPr>
          <a:xfrm>
            <a:off x="2671241" y="7117130"/>
            <a:ext cx="113189"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NORTE</a:t>
            </a:r>
          </a:p>
        </p:txBody>
      </p:sp>
      <p:sp>
        <p:nvSpPr>
          <p:cNvPr id="151" name="TextBox 151"/>
          <p:cNvSpPr txBox="1"/>
          <p:nvPr/>
        </p:nvSpPr>
        <p:spPr>
          <a:xfrm>
            <a:off x="2702474" y="6793117"/>
            <a:ext cx="128374"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GALICIA</a:t>
            </a:r>
          </a:p>
        </p:txBody>
      </p:sp>
      <p:sp>
        <p:nvSpPr>
          <p:cNvPr id="152" name="TextBox 152"/>
          <p:cNvSpPr txBox="1"/>
          <p:nvPr/>
        </p:nvSpPr>
        <p:spPr>
          <a:xfrm>
            <a:off x="2761239" y="8628956"/>
            <a:ext cx="107791"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CEUTA</a:t>
            </a:r>
          </a:p>
        </p:txBody>
      </p:sp>
      <p:sp>
        <p:nvSpPr>
          <p:cNvPr id="153" name="TextBox 153"/>
          <p:cNvSpPr txBox="1"/>
          <p:nvPr/>
        </p:nvSpPr>
        <p:spPr>
          <a:xfrm>
            <a:off x="2705504" y="7723940"/>
            <a:ext cx="249047" cy="56361"/>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EXTREMADURA</a:t>
            </a:r>
          </a:p>
        </p:txBody>
      </p:sp>
      <p:sp>
        <p:nvSpPr>
          <p:cNvPr id="154" name="TextBox 154"/>
          <p:cNvSpPr txBox="1"/>
          <p:nvPr/>
        </p:nvSpPr>
        <p:spPr>
          <a:xfrm>
            <a:off x="2994919" y="8291177"/>
            <a:ext cx="186118"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ANDALUCÍA</a:t>
            </a:r>
          </a:p>
        </p:txBody>
      </p:sp>
      <p:sp>
        <p:nvSpPr>
          <p:cNvPr id="155" name="TextBox 155"/>
          <p:cNvSpPr txBox="1"/>
          <p:nvPr/>
        </p:nvSpPr>
        <p:spPr>
          <a:xfrm>
            <a:off x="2976005" y="6707042"/>
            <a:ext cx="263298" cy="94143"/>
          </a:xfrm>
          <a:prstGeom prst="rect">
            <a:avLst/>
          </a:prstGeom>
        </p:spPr>
        <p:txBody>
          <a:bodyPr lIns="0" tIns="0" rIns="0" bIns="0" rtlCol="0" anchor="t">
            <a:spAutoFit/>
          </a:bodyPr>
          <a:lstStyle/>
          <a:p>
            <a:pPr algn="ctr">
              <a:lnSpc>
                <a:spcPts val="372"/>
              </a:lnSpc>
            </a:pPr>
            <a:r>
              <a:rPr lang="en-US" sz="310" spc="-6">
                <a:solidFill>
                  <a:srgbClr val="393839"/>
                </a:solidFill>
                <a:latin typeface="IBM Plex Sans Condensed"/>
              </a:rPr>
              <a:t>PRINCIPADO DE ASTURIAS</a:t>
            </a:r>
          </a:p>
        </p:txBody>
      </p:sp>
      <p:sp>
        <p:nvSpPr>
          <p:cNvPr id="156" name="TextBox 156"/>
          <p:cNvSpPr txBox="1"/>
          <p:nvPr/>
        </p:nvSpPr>
        <p:spPr>
          <a:xfrm>
            <a:off x="3189396" y="8857833"/>
            <a:ext cx="133690"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MELILLA</a:t>
            </a:r>
          </a:p>
        </p:txBody>
      </p:sp>
      <p:sp>
        <p:nvSpPr>
          <p:cNvPr id="157" name="TextBox 157"/>
          <p:cNvSpPr txBox="1"/>
          <p:nvPr/>
        </p:nvSpPr>
        <p:spPr>
          <a:xfrm>
            <a:off x="3072452" y="7052718"/>
            <a:ext cx="279160"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CASTILLA Y LEÓN</a:t>
            </a:r>
          </a:p>
        </p:txBody>
      </p:sp>
      <p:sp>
        <p:nvSpPr>
          <p:cNvPr id="158" name="TextBox 158"/>
          <p:cNvSpPr txBox="1"/>
          <p:nvPr/>
        </p:nvSpPr>
        <p:spPr>
          <a:xfrm>
            <a:off x="3205707" y="7528401"/>
            <a:ext cx="209477" cy="94143"/>
          </a:xfrm>
          <a:prstGeom prst="rect">
            <a:avLst/>
          </a:prstGeom>
        </p:spPr>
        <p:txBody>
          <a:bodyPr lIns="0" tIns="0" rIns="0" bIns="0" rtlCol="0" anchor="t">
            <a:spAutoFit/>
          </a:bodyPr>
          <a:lstStyle/>
          <a:p>
            <a:pPr algn="just">
              <a:lnSpc>
                <a:spcPts val="372"/>
              </a:lnSpc>
            </a:pPr>
            <a:r>
              <a:rPr lang="en-US" sz="310" spc="-6">
                <a:solidFill>
                  <a:srgbClr val="393839"/>
                </a:solidFill>
                <a:latin typeface="IBM Plex Sans Condensed"/>
              </a:rPr>
              <a:t>COMUNIDAD DE MADRID</a:t>
            </a:r>
          </a:p>
        </p:txBody>
      </p:sp>
      <p:sp>
        <p:nvSpPr>
          <p:cNvPr id="159" name="TextBox 159"/>
          <p:cNvSpPr txBox="1"/>
          <p:nvPr/>
        </p:nvSpPr>
        <p:spPr>
          <a:xfrm>
            <a:off x="3138923" y="7808219"/>
            <a:ext cx="352330"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CASTILLA-LA MANCHA</a:t>
            </a:r>
          </a:p>
        </p:txBody>
      </p:sp>
      <p:sp>
        <p:nvSpPr>
          <p:cNvPr id="160" name="TextBox 160"/>
          <p:cNvSpPr txBox="1"/>
          <p:nvPr/>
        </p:nvSpPr>
        <p:spPr>
          <a:xfrm>
            <a:off x="3299542" y="4508545"/>
            <a:ext cx="206425" cy="85072"/>
          </a:xfrm>
          <a:prstGeom prst="rect">
            <a:avLst/>
          </a:prstGeom>
        </p:spPr>
        <p:txBody>
          <a:bodyPr lIns="0" tIns="0" rIns="0" bIns="0" rtlCol="0" anchor="t">
            <a:spAutoFit/>
          </a:bodyPr>
          <a:lstStyle/>
          <a:p>
            <a:pPr algn="just">
              <a:lnSpc>
                <a:spcPts val="301"/>
              </a:lnSpc>
            </a:pPr>
            <a:r>
              <a:rPr lang="en-US" sz="310" spc="-5">
                <a:solidFill>
                  <a:srgbClr val="393839"/>
                </a:solidFill>
                <a:latin typeface="IBM Plex Sans Condensed"/>
              </a:rPr>
              <a:t>AN DEISCIRT SOUTHERN</a:t>
            </a:r>
          </a:p>
        </p:txBody>
      </p:sp>
      <p:sp>
        <p:nvSpPr>
          <p:cNvPr id="161" name="TextBox 161"/>
          <p:cNvSpPr txBox="1"/>
          <p:nvPr/>
        </p:nvSpPr>
        <p:spPr>
          <a:xfrm>
            <a:off x="3381162" y="6893506"/>
            <a:ext cx="183860"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CANTABRIA</a:t>
            </a:r>
          </a:p>
        </p:txBody>
      </p:sp>
      <p:sp>
        <p:nvSpPr>
          <p:cNvPr id="162" name="TextBox 162"/>
          <p:cNvSpPr txBox="1"/>
          <p:nvPr/>
        </p:nvSpPr>
        <p:spPr>
          <a:xfrm>
            <a:off x="3509341" y="8357153"/>
            <a:ext cx="191593" cy="94143"/>
          </a:xfrm>
          <a:prstGeom prst="rect">
            <a:avLst/>
          </a:prstGeom>
        </p:spPr>
        <p:txBody>
          <a:bodyPr lIns="0" tIns="0" rIns="0" bIns="0" rtlCol="0" anchor="t">
            <a:spAutoFit/>
          </a:bodyPr>
          <a:lstStyle/>
          <a:p>
            <a:pPr algn="ctr">
              <a:lnSpc>
                <a:spcPts val="372"/>
              </a:lnSpc>
            </a:pPr>
            <a:r>
              <a:rPr lang="en-US" sz="310" spc="-6">
                <a:solidFill>
                  <a:srgbClr val="393839"/>
                </a:solidFill>
                <a:latin typeface="IBM Plex Sans Condensed"/>
              </a:rPr>
              <a:t>REGIÓN DE MURCIA</a:t>
            </a:r>
          </a:p>
        </p:txBody>
      </p:sp>
      <p:sp>
        <p:nvSpPr>
          <p:cNvPr id="163" name="TextBox 163"/>
          <p:cNvSpPr txBox="1"/>
          <p:nvPr/>
        </p:nvSpPr>
        <p:spPr>
          <a:xfrm>
            <a:off x="3374063" y="4034931"/>
            <a:ext cx="324689" cy="189157"/>
          </a:xfrm>
          <a:prstGeom prst="rect">
            <a:avLst/>
          </a:prstGeom>
        </p:spPr>
        <p:txBody>
          <a:bodyPr lIns="0" tIns="0" rIns="0" bIns="0" rtlCol="0" anchor="t">
            <a:spAutoFit/>
          </a:bodyPr>
          <a:lstStyle/>
          <a:p>
            <a:pPr algn="ctr">
              <a:lnSpc>
                <a:spcPts val="372"/>
              </a:lnSpc>
            </a:pPr>
            <a:r>
              <a:rPr lang="en-US" sz="310" spc="-6">
                <a:solidFill>
                  <a:srgbClr val="393839"/>
                </a:solidFill>
                <a:latin typeface="IBM Plex Sans Condensed"/>
              </a:rPr>
              <a:t>AN TUAISCIRT AGUS AN IARTHAIR NORTHERN AND WESTERN</a:t>
            </a:r>
          </a:p>
        </p:txBody>
      </p:sp>
      <p:sp>
        <p:nvSpPr>
          <p:cNvPr id="164" name="TextBox 164"/>
          <p:cNvSpPr txBox="1"/>
          <p:nvPr/>
        </p:nvSpPr>
        <p:spPr>
          <a:xfrm>
            <a:off x="3626889" y="6969479"/>
            <a:ext cx="192228" cy="93835"/>
          </a:xfrm>
          <a:prstGeom prst="rect">
            <a:avLst/>
          </a:prstGeom>
        </p:spPr>
        <p:txBody>
          <a:bodyPr lIns="0" tIns="0" rIns="0" bIns="0" rtlCol="0" anchor="t">
            <a:spAutoFit/>
          </a:bodyPr>
          <a:lstStyle/>
          <a:p>
            <a:pPr algn="ctr">
              <a:lnSpc>
                <a:spcPts val="370"/>
              </a:lnSpc>
            </a:pPr>
            <a:r>
              <a:rPr lang="en-US" sz="310" spc="-6">
                <a:solidFill>
                  <a:srgbClr val="393839"/>
                </a:solidFill>
                <a:latin typeface="IBM Plex Sans Condensed"/>
              </a:rPr>
              <a:t>EUSKADI PAÍS VASCO</a:t>
            </a:r>
          </a:p>
        </p:txBody>
      </p:sp>
      <p:sp>
        <p:nvSpPr>
          <p:cNvPr id="165" name="TextBox 165"/>
          <p:cNvSpPr txBox="1"/>
          <p:nvPr/>
        </p:nvSpPr>
        <p:spPr>
          <a:xfrm>
            <a:off x="3837142" y="7521208"/>
            <a:ext cx="140789"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ARAGÓN</a:t>
            </a:r>
          </a:p>
        </p:txBody>
      </p:sp>
      <p:sp>
        <p:nvSpPr>
          <p:cNvPr id="166" name="TextBox 166"/>
          <p:cNvSpPr txBox="1"/>
          <p:nvPr/>
        </p:nvSpPr>
        <p:spPr>
          <a:xfrm>
            <a:off x="3767500" y="8049187"/>
            <a:ext cx="209477" cy="194006"/>
          </a:xfrm>
          <a:prstGeom prst="rect">
            <a:avLst/>
          </a:prstGeom>
        </p:spPr>
        <p:txBody>
          <a:bodyPr lIns="0" tIns="0" rIns="0" bIns="0" rtlCol="0" anchor="t">
            <a:spAutoFit/>
          </a:bodyPr>
          <a:lstStyle/>
          <a:p>
            <a:pPr algn="just">
              <a:lnSpc>
                <a:spcPts val="372"/>
              </a:lnSpc>
            </a:pPr>
            <a:r>
              <a:rPr lang="en-US" sz="310" spc="-6">
                <a:solidFill>
                  <a:srgbClr val="393839"/>
                </a:solidFill>
                <a:latin typeface="IBM Plex Sans Condensed"/>
              </a:rPr>
              <a:t>COMUNITAT VALENCIANA</a:t>
            </a:r>
          </a:p>
          <a:p>
            <a:pPr algn="l">
              <a:lnSpc>
                <a:spcPts val="454"/>
              </a:lnSpc>
            </a:pPr>
            <a:r>
              <a:rPr lang="en-US" sz="310" spc="-6">
                <a:solidFill>
                  <a:srgbClr val="393839"/>
                </a:solidFill>
                <a:latin typeface="IBM Plex Sans Condensed"/>
              </a:rPr>
              <a:t>COMUNIDAD </a:t>
            </a:r>
          </a:p>
          <a:p>
            <a:pPr algn="l">
              <a:lnSpc>
                <a:spcPts val="290"/>
              </a:lnSpc>
            </a:pPr>
            <a:r>
              <a:rPr lang="en-US" sz="310" spc="-6">
                <a:solidFill>
                  <a:srgbClr val="393839"/>
                </a:solidFill>
                <a:latin typeface="IBM Plex Sans Condensed"/>
              </a:rPr>
              <a:t>VALENCIANA</a:t>
            </a:r>
          </a:p>
        </p:txBody>
      </p:sp>
      <p:sp>
        <p:nvSpPr>
          <p:cNvPr id="167" name="TextBox 167"/>
          <p:cNvSpPr txBox="1"/>
          <p:nvPr/>
        </p:nvSpPr>
        <p:spPr>
          <a:xfrm>
            <a:off x="3617291" y="7140902"/>
            <a:ext cx="404522" cy="137174"/>
          </a:xfrm>
          <a:prstGeom prst="rect">
            <a:avLst/>
          </a:prstGeom>
        </p:spPr>
        <p:txBody>
          <a:bodyPr lIns="0" tIns="0" rIns="0" bIns="0" rtlCol="0" anchor="t">
            <a:spAutoFit/>
          </a:bodyPr>
          <a:lstStyle/>
          <a:p>
            <a:pPr algn="r">
              <a:lnSpc>
                <a:spcPts val="372"/>
              </a:lnSpc>
            </a:pPr>
            <a:r>
              <a:rPr lang="en-US" sz="310" spc="-6">
                <a:solidFill>
                  <a:srgbClr val="393839"/>
                </a:solidFill>
                <a:latin typeface="IBM Plex Sans Condensed"/>
              </a:rPr>
              <a:t>COMUNIDAD FORAL </a:t>
            </a:r>
          </a:p>
          <a:p>
            <a:pPr algn="l">
              <a:lnSpc>
                <a:spcPts val="372"/>
              </a:lnSpc>
            </a:pPr>
            <a:r>
              <a:rPr lang="en-US" sz="310" spc="-6">
                <a:solidFill>
                  <a:srgbClr val="393839"/>
                </a:solidFill>
                <a:latin typeface="IBM Plex Sans Condensed"/>
              </a:rPr>
              <a:t>DE NAVARRA</a:t>
            </a:r>
          </a:p>
          <a:p>
            <a:pPr algn="l">
              <a:lnSpc>
                <a:spcPts val="304"/>
              </a:lnSpc>
            </a:pPr>
            <a:r>
              <a:rPr lang="en-US" sz="310" spc="-6">
                <a:solidFill>
                  <a:srgbClr val="393839"/>
                </a:solidFill>
                <a:latin typeface="IBM Plex Sans Condensed"/>
              </a:rPr>
              <a:t>LA RIOJA</a:t>
            </a:r>
          </a:p>
        </p:txBody>
      </p:sp>
      <p:sp>
        <p:nvSpPr>
          <p:cNvPr id="168" name="TextBox 168"/>
          <p:cNvSpPr txBox="1"/>
          <p:nvPr/>
        </p:nvSpPr>
        <p:spPr>
          <a:xfrm>
            <a:off x="3646125" y="4311596"/>
            <a:ext cx="422370" cy="72231"/>
          </a:xfrm>
          <a:prstGeom prst="rect">
            <a:avLst/>
          </a:prstGeom>
        </p:spPr>
        <p:txBody>
          <a:bodyPr lIns="0" tIns="0" rIns="0" bIns="0" rtlCol="0" anchor="t">
            <a:spAutoFit/>
          </a:bodyPr>
          <a:lstStyle/>
          <a:p>
            <a:pPr algn="r">
              <a:lnSpc>
                <a:spcPts val="275"/>
              </a:lnSpc>
            </a:pPr>
            <a:r>
              <a:rPr lang="en-US" sz="310" spc="-6">
                <a:solidFill>
                  <a:srgbClr val="393839"/>
                </a:solidFill>
                <a:latin typeface="IBM Plex Sans Condensed"/>
              </a:rPr>
              <a:t>AN OITHIR AGUS LÁR-TÍRE EASTERN AND MIDLAND</a:t>
            </a:r>
          </a:p>
        </p:txBody>
      </p:sp>
      <p:sp>
        <p:nvSpPr>
          <p:cNvPr id="169" name="TextBox 169"/>
          <p:cNvSpPr txBox="1"/>
          <p:nvPr/>
        </p:nvSpPr>
        <p:spPr>
          <a:xfrm>
            <a:off x="3912847" y="5769574"/>
            <a:ext cx="176521"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BRETAGNE</a:t>
            </a:r>
          </a:p>
        </p:txBody>
      </p:sp>
      <p:sp>
        <p:nvSpPr>
          <p:cNvPr id="170" name="TextBox 170"/>
          <p:cNvSpPr txBox="1"/>
          <p:nvPr/>
        </p:nvSpPr>
        <p:spPr>
          <a:xfrm>
            <a:off x="4131650" y="5984217"/>
            <a:ext cx="290104"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PAYS DE LA LOIRE</a:t>
            </a:r>
          </a:p>
        </p:txBody>
      </p:sp>
      <p:sp>
        <p:nvSpPr>
          <p:cNvPr id="171" name="TextBox 171"/>
          <p:cNvSpPr txBox="1"/>
          <p:nvPr/>
        </p:nvSpPr>
        <p:spPr>
          <a:xfrm>
            <a:off x="4324309" y="7453190"/>
            <a:ext cx="188064" cy="96348"/>
          </a:xfrm>
          <a:prstGeom prst="rect">
            <a:avLst/>
          </a:prstGeom>
        </p:spPr>
        <p:txBody>
          <a:bodyPr lIns="0" tIns="0" rIns="0" bIns="0" rtlCol="0" anchor="t">
            <a:spAutoFit/>
          </a:bodyPr>
          <a:lstStyle/>
          <a:p>
            <a:pPr algn="just">
              <a:lnSpc>
                <a:spcPts val="390"/>
              </a:lnSpc>
            </a:pPr>
            <a:r>
              <a:rPr lang="en-US" sz="310" spc="-6">
                <a:solidFill>
                  <a:srgbClr val="393839"/>
                </a:solidFill>
                <a:latin typeface="IBM Plex Sans Condensed"/>
              </a:rPr>
              <a:t>CATALUNYA CATALUÑA</a:t>
            </a:r>
          </a:p>
        </p:txBody>
      </p:sp>
      <p:sp>
        <p:nvSpPr>
          <p:cNvPr id="172" name="TextBox 172"/>
          <p:cNvSpPr txBox="1"/>
          <p:nvPr/>
        </p:nvSpPr>
        <p:spPr>
          <a:xfrm>
            <a:off x="4210885" y="6556788"/>
            <a:ext cx="359628"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NOUVELLE-AQUITAINE</a:t>
            </a:r>
          </a:p>
        </p:txBody>
      </p:sp>
      <p:sp>
        <p:nvSpPr>
          <p:cNvPr id="173" name="TextBox 173"/>
          <p:cNvSpPr txBox="1"/>
          <p:nvPr/>
        </p:nvSpPr>
        <p:spPr>
          <a:xfrm>
            <a:off x="4323992" y="8251403"/>
            <a:ext cx="272814" cy="94656"/>
          </a:xfrm>
          <a:prstGeom prst="rect">
            <a:avLst/>
          </a:prstGeom>
        </p:spPr>
        <p:txBody>
          <a:bodyPr lIns="0" tIns="0" rIns="0" bIns="0" rtlCol="0" anchor="t">
            <a:spAutoFit/>
          </a:bodyPr>
          <a:lstStyle/>
          <a:p>
            <a:pPr algn="just">
              <a:lnSpc>
                <a:spcPts val="376"/>
              </a:lnSpc>
            </a:pPr>
            <a:r>
              <a:rPr lang="en-US" sz="310" spc="-5">
                <a:solidFill>
                  <a:srgbClr val="393839"/>
                </a:solidFill>
                <a:latin typeface="IBM Plex Sans Condensed"/>
              </a:rPr>
              <a:t>ILLES BALEARS ISLAS BALEARES</a:t>
            </a:r>
          </a:p>
        </p:txBody>
      </p:sp>
      <p:sp>
        <p:nvSpPr>
          <p:cNvPr id="174" name="TextBox 174"/>
          <p:cNvSpPr txBox="1"/>
          <p:nvPr/>
        </p:nvSpPr>
        <p:spPr>
          <a:xfrm>
            <a:off x="4454235" y="5674750"/>
            <a:ext cx="198732"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NORMANDIE</a:t>
            </a:r>
          </a:p>
        </p:txBody>
      </p:sp>
      <p:sp>
        <p:nvSpPr>
          <p:cNvPr id="175" name="TextBox 175"/>
          <p:cNvSpPr txBox="1"/>
          <p:nvPr/>
        </p:nvSpPr>
        <p:spPr>
          <a:xfrm>
            <a:off x="4509162" y="6960035"/>
            <a:ext cx="177079"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OCCITANIE</a:t>
            </a:r>
          </a:p>
        </p:txBody>
      </p:sp>
      <p:sp>
        <p:nvSpPr>
          <p:cNvPr id="176" name="TextBox 176"/>
          <p:cNvSpPr txBox="1"/>
          <p:nvPr/>
        </p:nvSpPr>
        <p:spPr>
          <a:xfrm>
            <a:off x="4481599" y="6090394"/>
            <a:ext cx="366849"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CENTRE-VAL DE LOIRE</a:t>
            </a:r>
          </a:p>
        </p:txBody>
      </p:sp>
      <p:sp>
        <p:nvSpPr>
          <p:cNvPr id="177" name="TextBox 177"/>
          <p:cNvSpPr txBox="1"/>
          <p:nvPr/>
        </p:nvSpPr>
        <p:spPr>
          <a:xfrm>
            <a:off x="4765122" y="5850459"/>
            <a:ext cx="249496"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ÎLE-DE-FRANCE</a:t>
            </a:r>
          </a:p>
        </p:txBody>
      </p:sp>
      <p:sp>
        <p:nvSpPr>
          <p:cNvPr id="178" name="TextBox 178"/>
          <p:cNvSpPr txBox="1"/>
          <p:nvPr/>
        </p:nvSpPr>
        <p:spPr>
          <a:xfrm>
            <a:off x="4961990" y="5524781"/>
            <a:ext cx="177038" cy="94143"/>
          </a:xfrm>
          <a:prstGeom prst="rect">
            <a:avLst/>
          </a:prstGeom>
        </p:spPr>
        <p:txBody>
          <a:bodyPr lIns="0" tIns="0" rIns="0" bIns="0" rtlCol="0" anchor="t">
            <a:spAutoFit/>
          </a:bodyPr>
          <a:lstStyle/>
          <a:p>
            <a:pPr algn="ctr">
              <a:lnSpc>
                <a:spcPts val="372"/>
              </a:lnSpc>
            </a:pPr>
            <a:r>
              <a:rPr lang="en-US" sz="310" spc="-6">
                <a:solidFill>
                  <a:srgbClr val="393839"/>
                </a:solidFill>
                <a:latin typeface="IBM Plex Sans Condensed"/>
              </a:rPr>
              <a:t>HAUTS-DE- FRANCE</a:t>
            </a:r>
          </a:p>
        </p:txBody>
      </p:sp>
      <p:sp>
        <p:nvSpPr>
          <p:cNvPr id="179" name="TextBox 179"/>
          <p:cNvSpPr txBox="1"/>
          <p:nvPr/>
        </p:nvSpPr>
        <p:spPr>
          <a:xfrm>
            <a:off x="4858362" y="6675306"/>
            <a:ext cx="426452"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AUVERGNE-RHÔNE-ALPES</a:t>
            </a:r>
          </a:p>
        </p:txBody>
      </p:sp>
      <p:sp>
        <p:nvSpPr>
          <p:cNvPr id="180" name="TextBox 180"/>
          <p:cNvSpPr txBox="1"/>
          <p:nvPr/>
        </p:nvSpPr>
        <p:spPr>
          <a:xfrm>
            <a:off x="5057530" y="6317987"/>
            <a:ext cx="285428" cy="94143"/>
          </a:xfrm>
          <a:prstGeom prst="rect">
            <a:avLst/>
          </a:prstGeom>
        </p:spPr>
        <p:txBody>
          <a:bodyPr lIns="0" tIns="0" rIns="0" bIns="0" rtlCol="0" anchor="t">
            <a:spAutoFit/>
          </a:bodyPr>
          <a:lstStyle/>
          <a:p>
            <a:pPr algn="ctr">
              <a:lnSpc>
                <a:spcPts val="372"/>
              </a:lnSpc>
            </a:pPr>
            <a:r>
              <a:rPr lang="en-US" sz="310" spc="-6">
                <a:solidFill>
                  <a:srgbClr val="393839"/>
                </a:solidFill>
                <a:latin typeface="IBM Plex Sans Condensed"/>
              </a:rPr>
              <a:t>BOURGOGNE- FRANCHE-COMTÉ</a:t>
            </a:r>
          </a:p>
        </p:txBody>
      </p:sp>
      <p:sp>
        <p:nvSpPr>
          <p:cNvPr id="181" name="TextBox 181"/>
          <p:cNvSpPr txBox="1"/>
          <p:nvPr/>
        </p:nvSpPr>
        <p:spPr>
          <a:xfrm>
            <a:off x="5098261" y="7121525"/>
            <a:ext cx="308506" cy="94143"/>
          </a:xfrm>
          <a:prstGeom prst="rect">
            <a:avLst/>
          </a:prstGeom>
        </p:spPr>
        <p:txBody>
          <a:bodyPr lIns="0" tIns="0" rIns="0" bIns="0" rtlCol="0" anchor="t">
            <a:spAutoFit/>
          </a:bodyPr>
          <a:lstStyle/>
          <a:p>
            <a:pPr algn="ctr">
              <a:lnSpc>
                <a:spcPts val="372"/>
              </a:lnSpc>
            </a:pPr>
            <a:r>
              <a:rPr lang="en-US" sz="310" spc="-6">
                <a:solidFill>
                  <a:srgbClr val="393839"/>
                </a:solidFill>
                <a:latin typeface="IBM Plex Sans Condensed"/>
              </a:rPr>
              <a:t>PROVENCE-ALPES- CÔTE D'AZUR</a:t>
            </a:r>
          </a:p>
        </p:txBody>
      </p:sp>
      <p:sp>
        <p:nvSpPr>
          <p:cNvPr id="182" name="TextBox 182"/>
          <p:cNvSpPr txBox="1"/>
          <p:nvPr/>
        </p:nvSpPr>
        <p:spPr>
          <a:xfrm>
            <a:off x="5243277" y="5894338"/>
            <a:ext cx="189729"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GRAND EST</a:t>
            </a:r>
          </a:p>
        </p:txBody>
      </p:sp>
      <p:sp>
        <p:nvSpPr>
          <p:cNvPr id="183" name="TextBox 183"/>
          <p:cNvSpPr txBox="1"/>
          <p:nvPr/>
        </p:nvSpPr>
        <p:spPr>
          <a:xfrm>
            <a:off x="5246411" y="5319835"/>
            <a:ext cx="220268"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VLAANDEREN</a:t>
            </a:r>
          </a:p>
        </p:txBody>
      </p:sp>
      <p:sp>
        <p:nvSpPr>
          <p:cNvPr id="184" name="TextBox 184"/>
          <p:cNvSpPr txBox="1"/>
          <p:nvPr/>
        </p:nvSpPr>
        <p:spPr>
          <a:xfrm>
            <a:off x="5420882" y="6674449"/>
            <a:ext cx="269721" cy="129558"/>
          </a:xfrm>
          <a:prstGeom prst="rect">
            <a:avLst/>
          </a:prstGeom>
        </p:spPr>
        <p:txBody>
          <a:bodyPr lIns="0" tIns="0" rIns="0" bIns="0" rtlCol="0" anchor="t">
            <a:spAutoFit/>
          </a:bodyPr>
          <a:lstStyle/>
          <a:p>
            <a:pPr algn="just">
              <a:lnSpc>
                <a:spcPts val="501"/>
              </a:lnSpc>
            </a:pPr>
            <a:r>
              <a:rPr lang="en-US" sz="310" spc="-6">
                <a:solidFill>
                  <a:srgbClr val="393839"/>
                </a:solidFill>
                <a:latin typeface="IBM Plex Sans Condensed"/>
              </a:rPr>
              <a:t>VALLE D'AOSTA VALLÉE D'AOSTE</a:t>
            </a:r>
          </a:p>
        </p:txBody>
      </p:sp>
      <p:sp>
        <p:nvSpPr>
          <p:cNvPr id="185" name="TextBox 185"/>
          <p:cNvSpPr txBox="1"/>
          <p:nvPr/>
        </p:nvSpPr>
        <p:spPr>
          <a:xfrm>
            <a:off x="5543096" y="6910020"/>
            <a:ext cx="169699"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PIEMONTE</a:t>
            </a:r>
          </a:p>
        </p:txBody>
      </p:sp>
      <p:sp>
        <p:nvSpPr>
          <p:cNvPr id="186" name="TextBox 186"/>
          <p:cNvSpPr txBox="1"/>
          <p:nvPr/>
        </p:nvSpPr>
        <p:spPr>
          <a:xfrm>
            <a:off x="5641372" y="7128093"/>
            <a:ext cx="130003"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LIGURIA</a:t>
            </a:r>
          </a:p>
        </p:txBody>
      </p:sp>
      <p:sp>
        <p:nvSpPr>
          <p:cNvPr id="187" name="TextBox 187"/>
          <p:cNvSpPr txBox="1"/>
          <p:nvPr/>
        </p:nvSpPr>
        <p:spPr>
          <a:xfrm>
            <a:off x="5624177" y="8186225"/>
            <a:ext cx="182431"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SARDEGNA</a:t>
            </a:r>
          </a:p>
        </p:txBody>
      </p:sp>
      <p:sp>
        <p:nvSpPr>
          <p:cNvPr id="188" name="TextBox 188"/>
          <p:cNvSpPr txBox="1"/>
          <p:nvPr/>
        </p:nvSpPr>
        <p:spPr>
          <a:xfrm>
            <a:off x="5711149" y="7616498"/>
            <a:ext cx="115647"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CORSE</a:t>
            </a:r>
          </a:p>
        </p:txBody>
      </p:sp>
      <p:sp>
        <p:nvSpPr>
          <p:cNvPr id="189" name="TextBox 189"/>
          <p:cNvSpPr txBox="1"/>
          <p:nvPr/>
        </p:nvSpPr>
        <p:spPr>
          <a:xfrm>
            <a:off x="5565086" y="5716873"/>
            <a:ext cx="313463" cy="115624"/>
          </a:xfrm>
          <a:prstGeom prst="rect">
            <a:avLst/>
          </a:prstGeom>
        </p:spPr>
        <p:txBody>
          <a:bodyPr lIns="0" tIns="0" rIns="0" bIns="0" rtlCol="0" anchor="t">
            <a:spAutoFit/>
          </a:bodyPr>
          <a:lstStyle/>
          <a:p>
            <a:pPr algn="just">
              <a:lnSpc>
                <a:spcPts val="466"/>
              </a:lnSpc>
            </a:pPr>
            <a:r>
              <a:rPr lang="en-US" sz="310" spc="-6">
                <a:solidFill>
                  <a:srgbClr val="393839"/>
                </a:solidFill>
                <a:latin typeface="IBM Plex Sans Condensed"/>
              </a:rPr>
              <a:t>RHEINLAND-PFALZ SAARLAND</a:t>
            </a:r>
          </a:p>
        </p:txBody>
      </p:sp>
      <p:sp>
        <p:nvSpPr>
          <p:cNvPr id="190" name="TextBox 190"/>
          <p:cNvSpPr txBox="1"/>
          <p:nvPr/>
        </p:nvSpPr>
        <p:spPr>
          <a:xfrm>
            <a:off x="5621859" y="5233053"/>
            <a:ext cx="404599"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NORDRHEIN-WESTFALEN</a:t>
            </a:r>
          </a:p>
        </p:txBody>
      </p:sp>
      <p:sp>
        <p:nvSpPr>
          <p:cNvPr id="191" name="TextBox 191"/>
          <p:cNvSpPr txBox="1"/>
          <p:nvPr/>
        </p:nvSpPr>
        <p:spPr>
          <a:xfrm>
            <a:off x="5865527" y="6771554"/>
            <a:ext cx="191593"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LOMBARDIA</a:t>
            </a:r>
          </a:p>
        </p:txBody>
      </p:sp>
      <p:sp>
        <p:nvSpPr>
          <p:cNvPr id="192" name="TextBox 192"/>
          <p:cNvSpPr txBox="1"/>
          <p:nvPr/>
        </p:nvSpPr>
        <p:spPr>
          <a:xfrm>
            <a:off x="5974924" y="5470294"/>
            <a:ext cx="133772"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HESSEN</a:t>
            </a:r>
          </a:p>
        </p:txBody>
      </p:sp>
      <p:sp>
        <p:nvSpPr>
          <p:cNvPr id="193" name="TextBox 193"/>
          <p:cNvSpPr txBox="1"/>
          <p:nvPr/>
        </p:nvSpPr>
        <p:spPr>
          <a:xfrm>
            <a:off x="5970542" y="6367998"/>
            <a:ext cx="144558" cy="94143"/>
          </a:xfrm>
          <a:prstGeom prst="rect">
            <a:avLst/>
          </a:prstGeom>
        </p:spPr>
        <p:txBody>
          <a:bodyPr lIns="0" tIns="0" rIns="0" bIns="0" rtlCol="0" anchor="t">
            <a:spAutoFit/>
          </a:bodyPr>
          <a:lstStyle/>
          <a:p>
            <a:pPr algn="ctr">
              <a:lnSpc>
                <a:spcPts val="372"/>
              </a:lnSpc>
            </a:pPr>
            <a:r>
              <a:rPr lang="en-US" sz="310" spc="-6">
                <a:solidFill>
                  <a:srgbClr val="393839"/>
                </a:solidFill>
                <a:latin typeface="IBM Plex Sans Condensed"/>
              </a:rPr>
              <a:t>VORARL- BERG</a:t>
            </a:r>
          </a:p>
        </p:txBody>
      </p:sp>
      <p:sp>
        <p:nvSpPr>
          <p:cNvPr id="194" name="TextBox 194"/>
          <p:cNvSpPr txBox="1"/>
          <p:nvPr/>
        </p:nvSpPr>
        <p:spPr>
          <a:xfrm>
            <a:off x="5745453" y="6047599"/>
            <a:ext cx="380610"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BADEN-WÜRTTEMBERG</a:t>
            </a:r>
          </a:p>
        </p:txBody>
      </p:sp>
      <p:sp>
        <p:nvSpPr>
          <p:cNvPr id="195" name="TextBox 195"/>
          <p:cNvSpPr txBox="1"/>
          <p:nvPr/>
        </p:nvSpPr>
        <p:spPr>
          <a:xfrm>
            <a:off x="6136100" y="7372159"/>
            <a:ext cx="156654"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TOSCANA</a:t>
            </a:r>
          </a:p>
        </p:txBody>
      </p:sp>
      <p:sp>
        <p:nvSpPr>
          <p:cNvPr id="196" name="TextBox 196"/>
          <p:cNvSpPr txBox="1"/>
          <p:nvPr/>
        </p:nvSpPr>
        <p:spPr>
          <a:xfrm>
            <a:off x="6018630" y="7041479"/>
            <a:ext cx="285346"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EMILIA-ROMAGNA</a:t>
            </a:r>
          </a:p>
        </p:txBody>
      </p:sp>
      <p:sp>
        <p:nvSpPr>
          <p:cNvPr id="197" name="TextBox 197"/>
          <p:cNvSpPr txBox="1"/>
          <p:nvPr/>
        </p:nvSpPr>
        <p:spPr>
          <a:xfrm>
            <a:off x="6115671" y="4159708"/>
            <a:ext cx="221715" cy="56447"/>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MIDTJYLLAND</a:t>
            </a:r>
          </a:p>
        </p:txBody>
      </p:sp>
      <p:sp>
        <p:nvSpPr>
          <p:cNvPr id="198" name="TextBox 198"/>
          <p:cNvSpPr txBox="1"/>
          <p:nvPr/>
        </p:nvSpPr>
        <p:spPr>
          <a:xfrm>
            <a:off x="6107462" y="4362228"/>
            <a:ext cx="229548"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SYDDANMARK</a:t>
            </a:r>
          </a:p>
        </p:txBody>
      </p:sp>
      <p:sp>
        <p:nvSpPr>
          <p:cNvPr id="199" name="TextBox 199"/>
          <p:cNvSpPr txBox="1"/>
          <p:nvPr/>
        </p:nvSpPr>
        <p:spPr>
          <a:xfrm>
            <a:off x="5921502" y="4709491"/>
            <a:ext cx="435732" cy="348143"/>
          </a:xfrm>
          <a:prstGeom prst="rect">
            <a:avLst/>
          </a:prstGeom>
        </p:spPr>
        <p:txBody>
          <a:bodyPr lIns="0" tIns="0" rIns="0" bIns="0" rtlCol="0" anchor="t">
            <a:spAutoFit/>
          </a:bodyPr>
          <a:lstStyle/>
          <a:p>
            <a:pPr algn="r">
              <a:lnSpc>
                <a:spcPts val="372"/>
              </a:lnSpc>
            </a:pPr>
            <a:r>
              <a:rPr lang="en-US" sz="310" spc="-6">
                <a:solidFill>
                  <a:srgbClr val="393839"/>
                </a:solidFill>
                <a:latin typeface="IBM Plex Sans Condensed"/>
              </a:rPr>
              <a:t>SCHLESWIG-</a:t>
            </a:r>
          </a:p>
          <a:p>
            <a:pPr algn="l">
              <a:lnSpc>
                <a:spcPts val="372"/>
              </a:lnSpc>
            </a:pPr>
            <a:r>
              <a:rPr lang="en-US" sz="310" spc="-5">
                <a:solidFill>
                  <a:srgbClr val="393839"/>
                </a:solidFill>
                <a:latin typeface="IBM Plex Sans Condensed"/>
              </a:rPr>
              <a:t>HOLSTEIN</a:t>
            </a:r>
          </a:p>
          <a:p>
            <a:pPr algn="l">
              <a:lnSpc>
                <a:spcPts val="461"/>
              </a:lnSpc>
            </a:pPr>
            <a:r>
              <a:rPr lang="en-US" sz="310" spc="-6">
                <a:solidFill>
                  <a:srgbClr val="393839"/>
                </a:solidFill>
                <a:latin typeface="IBM Plex Sans Condensed"/>
              </a:rPr>
              <a:t>HAMBURG</a:t>
            </a:r>
          </a:p>
          <a:p>
            <a:pPr algn="l">
              <a:lnSpc>
                <a:spcPts val="776"/>
              </a:lnSpc>
            </a:pPr>
            <a:r>
              <a:rPr lang="en-US" sz="310" spc="-5">
                <a:solidFill>
                  <a:srgbClr val="393839"/>
                </a:solidFill>
                <a:latin typeface="IBM Plex Sans Condensed"/>
              </a:rPr>
              <a:t>BREMEN</a:t>
            </a:r>
          </a:p>
          <a:p>
            <a:pPr algn="l">
              <a:lnSpc>
                <a:spcPts val="776"/>
              </a:lnSpc>
            </a:pPr>
            <a:r>
              <a:rPr lang="en-US" sz="310" spc="-6">
                <a:solidFill>
                  <a:srgbClr val="393839"/>
                </a:solidFill>
                <a:latin typeface="IBM Plex Sans Condensed"/>
              </a:rPr>
              <a:t>NIEDERSACHSEN</a:t>
            </a:r>
          </a:p>
        </p:txBody>
      </p:sp>
      <p:sp>
        <p:nvSpPr>
          <p:cNvPr id="200" name="TextBox 200"/>
          <p:cNvSpPr txBox="1"/>
          <p:nvPr/>
        </p:nvSpPr>
        <p:spPr>
          <a:xfrm>
            <a:off x="6151231" y="6418521"/>
            <a:ext cx="219352" cy="275817"/>
          </a:xfrm>
          <a:prstGeom prst="rect">
            <a:avLst/>
          </a:prstGeom>
        </p:spPr>
        <p:txBody>
          <a:bodyPr lIns="0" tIns="0" rIns="0" bIns="0" rtlCol="0" anchor="t">
            <a:spAutoFit/>
          </a:bodyPr>
          <a:lstStyle/>
          <a:p>
            <a:pPr algn="ctr">
              <a:lnSpc>
                <a:spcPts val="757"/>
              </a:lnSpc>
            </a:pPr>
            <a:r>
              <a:rPr lang="en-US" sz="310" spc="-6">
                <a:solidFill>
                  <a:srgbClr val="393839"/>
                </a:solidFill>
                <a:latin typeface="IBM Plex Sans Condensed"/>
              </a:rPr>
              <a:t>TIROL TRENTINO </a:t>
            </a:r>
          </a:p>
          <a:p>
            <a:pPr algn="l">
              <a:lnSpc>
                <a:spcPts val="155"/>
              </a:lnSpc>
            </a:pPr>
            <a:r>
              <a:rPr lang="en-US" sz="310" spc="-6">
                <a:solidFill>
                  <a:srgbClr val="393839"/>
                </a:solidFill>
                <a:latin typeface="IBM Plex Sans Condensed"/>
              </a:rPr>
              <a:t>ALTO ADIGE - </a:t>
            </a:r>
          </a:p>
          <a:p>
            <a:pPr algn="ctr">
              <a:lnSpc>
                <a:spcPts val="590"/>
              </a:lnSpc>
            </a:pPr>
            <a:r>
              <a:rPr lang="en-US" sz="310" spc="-6">
                <a:solidFill>
                  <a:srgbClr val="393839"/>
                </a:solidFill>
                <a:latin typeface="IBM Plex Sans Condensed"/>
              </a:rPr>
              <a:t>SÜDTIROL</a:t>
            </a:r>
          </a:p>
        </p:txBody>
      </p:sp>
      <p:sp>
        <p:nvSpPr>
          <p:cNvPr id="201" name="TextBox 201"/>
          <p:cNvSpPr txBox="1"/>
          <p:nvPr/>
        </p:nvSpPr>
        <p:spPr>
          <a:xfrm>
            <a:off x="6136790" y="3943885"/>
            <a:ext cx="238669"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NORDJYLLAND</a:t>
            </a:r>
          </a:p>
        </p:txBody>
      </p:sp>
      <p:sp>
        <p:nvSpPr>
          <p:cNvPr id="202" name="TextBox 202"/>
          <p:cNvSpPr txBox="1"/>
          <p:nvPr/>
        </p:nvSpPr>
        <p:spPr>
          <a:xfrm>
            <a:off x="6269133" y="6807159"/>
            <a:ext cx="133173"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VENETO</a:t>
            </a:r>
          </a:p>
        </p:txBody>
      </p:sp>
      <p:sp>
        <p:nvSpPr>
          <p:cNvPr id="203" name="TextBox 203"/>
          <p:cNvSpPr txBox="1"/>
          <p:nvPr/>
        </p:nvSpPr>
        <p:spPr>
          <a:xfrm>
            <a:off x="6210599" y="5503078"/>
            <a:ext cx="193299"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THÜRINGEN</a:t>
            </a:r>
          </a:p>
        </p:txBody>
      </p:sp>
      <p:sp>
        <p:nvSpPr>
          <p:cNvPr id="204" name="TextBox 204"/>
          <p:cNvSpPr txBox="1"/>
          <p:nvPr/>
        </p:nvSpPr>
        <p:spPr>
          <a:xfrm>
            <a:off x="6303994" y="5929508"/>
            <a:ext cx="131232"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BAYERN</a:t>
            </a:r>
          </a:p>
        </p:txBody>
      </p:sp>
      <p:sp>
        <p:nvSpPr>
          <p:cNvPr id="205" name="TextBox 205"/>
          <p:cNvSpPr txBox="1"/>
          <p:nvPr/>
        </p:nvSpPr>
        <p:spPr>
          <a:xfrm>
            <a:off x="6435367" y="7806445"/>
            <a:ext cx="94071" cy="56338"/>
          </a:xfrm>
          <a:prstGeom prst="rect">
            <a:avLst/>
          </a:prstGeom>
        </p:spPr>
        <p:txBody>
          <a:bodyPr lIns="0" tIns="0" rIns="0" bIns="0" rtlCol="0" anchor="t">
            <a:spAutoFit/>
          </a:bodyPr>
          <a:lstStyle/>
          <a:p>
            <a:pPr algn="l">
              <a:lnSpc>
                <a:spcPts val="434"/>
              </a:lnSpc>
            </a:pPr>
            <a:r>
              <a:rPr lang="en-US" sz="310" spc="-5">
                <a:solidFill>
                  <a:srgbClr val="393839"/>
                </a:solidFill>
                <a:latin typeface="IBM Plex Sans Condensed"/>
              </a:rPr>
              <a:t>LAZIO</a:t>
            </a:r>
          </a:p>
        </p:txBody>
      </p:sp>
      <p:sp>
        <p:nvSpPr>
          <p:cNvPr id="206" name="TextBox 206"/>
          <p:cNvSpPr txBox="1"/>
          <p:nvPr/>
        </p:nvSpPr>
        <p:spPr>
          <a:xfrm>
            <a:off x="6315352" y="5281322"/>
            <a:ext cx="293515"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SACHSEN-ANHALT</a:t>
            </a:r>
          </a:p>
        </p:txBody>
      </p:sp>
      <p:sp>
        <p:nvSpPr>
          <p:cNvPr id="207" name="TextBox 207"/>
          <p:cNvSpPr txBox="1"/>
          <p:nvPr/>
        </p:nvSpPr>
        <p:spPr>
          <a:xfrm>
            <a:off x="6471135" y="6653435"/>
            <a:ext cx="146699" cy="141469"/>
          </a:xfrm>
          <a:prstGeom prst="rect">
            <a:avLst/>
          </a:prstGeom>
        </p:spPr>
        <p:txBody>
          <a:bodyPr lIns="0" tIns="0" rIns="0" bIns="0" rtlCol="0" anchor="t">
            <a:spAutoFit/>
          </a:bodyPr>
          <a:lstStyle/>
          <a:p>
            <a:pPr algn="ctr">
              <a:lnSpc>
                <a:spcPts val="372"/>
              </a:lnSpc>
            </a:pPr>
            <a:r>
              <a:rPr lang="en-US" sz="310" spc="-6">
                <a:solidFill>
                  <a:srgbClr val="393839"/>
                </a:solidFill>
                <a:latin typeface="IBM Plex Sans Condensed"/>
              </a:rPr>
              <a:t>FRIULI- VENEZIA GIULIA</a:t>
            </a:r>
          </a:p>
        </p:txBody>
      </p:sp>
      <p:sp>
        <p:nvSpPr>
          <p:cNvPr id="208" name="TextBox 208"/>
          <p:cNvSpPr txBox="1"/>
          <p:nvPr/>
        </p:nvSpPr>
        <p:spPr>
          <a:xfrm>
            <a:off x="6344090" y="7413448"/>
            <a:ext cx="276307" cy="66471"/>
          </a:xfrm>
          <a:prstGeom prst="rect">
            <a:avLst/>
          </a:prstGeom>
        </p:spPr>
        <p:txBody>
          <a:bodyPr lIns="0" tIns="0" rIns="0" bIns="0" rtlCol="0" anchor="t">
            <a:spAutoFit/>
          </a:bodyPr>
          <a:lstStyle/>
          <a:p>
            <a:pPr algn="r">
              <a:lnSpc>
                <a:spcPts val="229"/>
              </a:lnSpc>
            </a:pPr>
            <a:r>
              <a:rPr lang="en-US" sz="310" spc="-6">
                <a:solidFill>
                  <a:srgbClr val="393839"/>
                </a:solidFill>
                <a:latin typeface="IBM Plex Sans Condensed"/>
              </a:rPr>
              <a:t>MARCHE</a:t>
            </a:r>
          </a:p>
          <a:p>
            <a:pPr algn="l">
              <a:lnSpc>
                <a:spcPts val="229"/>
              </a:lnSpc>
            </a:pPr>
            <a:r>
              <a:rPr lang="en-US" sz="310" spc="-6">
                <a:solidFill>
                  <a:srgbClr val="393839"/>
                </a:solidFill>
                <a:latin typeface="IBM Plex Sans Condensed"/>
              </a:rPr>
              <a:t>UMBRIA</a:t>
            </a:r>
          </a:p>
        </p:txBody>
      </p:sp>
      <p:sp>
        <p:nvSpPr>
          <p:cNvPr id="209" name="TextBox 209"/>
          <p:cNvSpPr txBox="1"/>
          <p:nvPr/>
        </p:nvSpPr>
        <p:spPr>
          <a:xfrm>
            <a:off x="6444919" y="4417922"/>
            <a:ext cx="175174"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SJÆLLAND</a:t>
            </a:r>
          </a:p>
        </p:txBody>
      </p:sp>
      <p:sp>
        <p:nvSpPr>
          <p:cNvPr id="210" name="TextBox 210"/>
          <p:cNvSpPr txBox="1"/>
          <p:nvPr/>
        </p:nvSpPr>
        <p:spPr>
          <a:xfrm>
            <a:off x="6521482" y="8830813"/>
            <a:ext cx="112077"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SICILIA</a:t>
            </a:r>
          </a:p>
        </p:txBody>
      </p:sp>
      <p:sp>
        <p:nvSpPr>
          <p:cNvPr id="211" name="TextBox 211"/>
          <p:cNvSpPr txBox="1"/>
          <p:nvPr/>
        </p:nvSpPr>
        <p:spPr>
          <a:xfrm>
            <a:off x="6497293" y="6397212"/>
            <a:ext cx="175410"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SALZBURG</a:t>
            </a:r>
          </a:p>
        </p:txBody>
      </p:sp>
      <p:sp>
        <p:nvSpPr>
          <p:cNvPr id="212" name="TextBox 212"/>
          <p:cNvSpPr txBox="1"/>
          <p:nvPr/>
        </p:nvSpPr>
        <p:spPr>
          <a:xfrm>
            <a:off x="6478234" y="4776620"/>
            <a:ext cx="262582" cy="94143"/>
          </a:xfrm>
          <a:prstGeom prst="rect">
            <a:avLst/>
          </a:prstGeom>
        </p:spPr>
        <p:txBody>
          <a:bodyPr lIns="0" tIns="0" rIns="0" bIns="0" rtlCol="0" anchor="t">
            <a:spAutoFit/>
          </a:bodyPr>
          <a:lstStyle/>
          <a:p>
            <a:pPr algn="just">
              <a:lnSpc>
                <a:spcPts val="372"/>
              </a:lnSpc>
            </a:pPr>
            <a:r>
              <a:rPr lang="en-US" sz="310" spc="-5">
                <a:solidFill>
                  <a:srgbClr val="393839"/>
                </a:solidFill>
                <a:latin typeface="IBM Plex Sans Condensed"/>
              </a:rPr>
              <a:t>MECKLENBURG- VORPOMMERN</a:t>
            </a:r>
          </a:p>
        </p:txBody>
      </p:sp>
      <p:sp>
        <p:nvSpPr>
          <p:cNvPr id="213" name="TextBox 213"/>
          <p:cNvSpPr txBox="1"/>
          <p:nvPr/>
        </p:nvSpPr>
        <p:spPr>
          <a:xfrm>
            <a:off x="6597391" y="5515964"/>
            <a:ext cx="157208"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SACHSEN</a:t>
            </a:r>
          </a:p>
        </p:txBody>
      </p:sp>
      <p:sp>
        <p:nvSpPr>
          <p:cNvPr id="214" name="TextBox 214"/>
          <p:cNvSpPr txBox="1"/>
          <p:nvPr/>
        </p:nvSpPr>
        <p:spPr>
          <a:xfrm>
            <a:off x="6567546" y="5066121"/>
            <a:ext cx="269403" cy="95041"/>
          </a:xfrm>
          <a:prstGeom prst="rect">
            <a:avLst/>
          </a:prstGeom>
        </p:spPr>
        <p:txBody>
          <a:bodyPr lIns="0" tIns="0" rIns="0" bIns="0" rtlCol="0" anchor="t">
            <a:spAutoFit/>
          </a:bodyPr>
          <a:lstStyle/>
          <a:p>
            <a:pPr algn="r">
              <a:lnSpc>
                <a:spcPts val="379"/>
              </a:lnSpc>
            </a:pPr>
            <a:r>
              <a:rPr lang="en-US" sz="310" spc="-6">
                <a:solidFill>
                  <a:srgbClr val="393839"/>
                </a:solidFill>
                <a:latin typeface="IBM Plex Sans Condensed"/>
              </a:rPr>
              <a:t>BRANDENBURG BERLIN</a:t>
            </a:r>
          </a:p>
        </p:txBody>
      </p:sp>
      <p:sp>
        <p:nvSpPr>
          <p:cNvPr id="215" name="TextBox 215"/>
          <p:cNvSpPr txBox="1"/>
          <p:nvPr/>
        </p:nvSpPr>
        <p:spPr>
          <a:xfrm>
            <a:off x="6576631" y="7690707"/>
            <a:ext cx="261017" cy="188840"/>
          </a:xfrm>
          <a:prstGeom prst="rect">
            <a:avLst/>
          </a:prstGeom>
        </p:spPr>
        <p:txBody>
          <a:bodyPr lIns="0" tIns="0" rIns="0" bIns="0" rtlCol="0" anchor="t">
            <a:spAutoFit/>
          </a:bodyPr>
          <a:lstStyle/>
          <a:p>
            <a:pPr algn="l">
              <a:lnSpc>
                <a:spcPts val="776"/>
              </a:lnSpc>
            </a:pPr>
            <a:r>
              <a:rPr lang="en-US" sz="310" spc="-6">
                <a:solidFill>
                  <a:srgbClr val="393839"/>
                </a:solidFill>
                <a:latin typeface="IBM Plex Sans Condensed"/>
              </a:rPr>
              <a:t>ABRUZZO</a:t>
            </a:r>
          </a:p>
          <a:p>
            <a:pPr algn="r">
              <a:lnSpc>
                <a:spcPts val="776"/>
              </a:lnSpc>
            </a:pPr>
            <a:r>
              <a:rPr lang="en-US" sz="310" spc="-6">
                <a:solidFill>
                  <a:srgbClr val="393839"/>
                </a:solidFill>
                <a:latin typeface="IBM Plex Sans Condensed"/>
              </a:rPr>
              <a:t>MOLISE</a:t>
            </a:r>
          </a:p>
        </p:txBody>
      </p:sp>
      <p:sp>
        <p:nvSpPr>
          <p:cNvPr id="216" name="TextBox 216"/>
          <p:cNvSpPr txBox="1"/>
          <p:nvPr/>
        </p:nvSpPr>
        <p:spPr>
          <a:xfrm>
            <a:off x="6718790" y="7978104"/>
            <a:ext cx="167599"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CAMPANIA</a:t>
            </a:r>
          </a:p>
        </p:txBody>
      </p:sp>
      <p:sp>
        <p:nvSpPr>
          <p:cNvPr id="217" name="TextBox 217"/>
          <p:cNvSpPr txBox="1"/>
          <p:nvPr/>
        </p:nvSpPr>
        <p:spPr>
          <a:xfrm>
            <a:off x="6439408" y="4245937"/>
            <a:ext cx="448832" cy="96824"/>
          </a:xfrm>
          <a:prstGeom prst="rect">
            <a:avLst/>
          </a:prstGeom>
        </p:spPr>
        <p:txBody>
          <a:bodyPr lIns="0" tIns="0" rIns="0" bIns="0" rtlCol="0" anchor="t">
            <a:spAutoFit/>
          </a:bodyPr>
          <a:lstStyle/>
          <a:p>
            <a:pPr algn="r">
              <a:lnSpc>
                <a:spcPts val="393"/>
              </a:lnSpc>
            </a:pPr>
            <a:r>
              <a:rPr lang="en-US" sz="310" spc="-5">
                <a:solidFill>
                  <a:srgbClr val="393839"/>
                </a:solidFill>
                <a:latin typeface="IBM Plex Sans Condensed"/>
              </a:rPr>
              <a:t>SKÅNE LÄN</a:t>
            </a:r>
          </a:p>
          <a:p>
            <a:pPr algn="l">
              <a:lnSpc>
                <a:spcPts val="393"/>
              </a:lnSpc>
            </a:pPr>
            <a:r>
              <a:rPr lang="en-US" sz="310" spc="-6">
                <a:solidFill>
                  <a:srgbClr val="393839"/>
                </a:solidFill>
                <a:latin typeface="IBM Plex Sans Condensed"/>
              </a:rPr>
              <a:t>HOVEDSTADEN</a:t>
            </a:r>
          </a:p>
        </p:txBody>
      </p:sp>
      <p:sp>
        <p:nvSpPr>
          <p:cNvPr id="218" name="TextBox 218"/>
          <p:cNvSpPr txBox="1"/>
          <p:nvPr/>
        </p:nvSpPr>
        <p:spPr>
          <a:xfrm>
            <a:off x="6493433" y="3751480"/>
            <a:ext cx="407656"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VÄSTRA GÖTALANDS LAN</a:t>
            </a:r>
          </a:p>
        </p:txBody>
      </p:sp>
      <p:sp>
        <p:nvSpPr>
          <p:cNvPr id="219" name="TextBox 219"/>
          <p:cNvSpPr txBox="1"/>
          <p:nvPr/>
        </p:nvSpPr>
        <p:spPr>
          <a:xfrm>
            <a:off x="6665486" y="3333913"/>
            <a:ext cx="274719"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VÄRMLANDS LÄN</a:t>
            </a:r>
          </a:p>
        </p:txBody>
      </p:sp>
      <p:sp>
        <p:nvSpPr>
          <p:cNvPr id="220" name="TextBox 220"/>
          <p:cNvSpPr txBox="1"/>
          <p:nvPr/>
        </p:nvSpPr>
        <p:spPr>
          <a:xfrm>
            <a:off x="6821429" y="3040743"/>
            <a:ext cx="247709"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DALARNAS LÄN</a:t>
            </a:r>
          </a:p>
        </p:txBody>
      </p:sp>
      <p:sp>
        <p:nvSpPr>
          <p:cNvPr id="221" name="TextBox 221"/>
          <p:cNvSpPr txBox="1"/>
          <p:nvPr/>
        </p:nvSpPr>
        <p:spPr>
          <a:xfrm>
            <a:off x="6811314" y="2548201"/>
            <a:ext cx="265675"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JÄMTLANDS LÄN</a:t>
            </a:r>
          </a:p>
        </p:txBody>
      </p:sp>
      <p:sp>
        <p:nvSpPr>
          <p:cNvPr id="222" name="TextBox 222"/>
          <p:cNvSpPr txBox="1"/>
          <p:nvPr/>
        </p:nvSpPr>
        <p:spPr>
          <a:xfrm>
            <a:off x="6918647" y="5213522"/>
            <a:ext cx="160977"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LUBUSKIE</a:t>
            </a:r>
          </a:p>
        </p:txBody>
      </p:sp>
      <p:sp>
        <p:nvSpPr>
          <p:cNvPr id="223" name="TextBox 223"/>
          <p:cNvSpPr txBox="1"/>
          <p:nvPr/>
        </p:nvSpPr>
        <p:spPr>
          <a:xfrm>
            <a:off x="6773840" y="6396482"/>
            <a:ext cx="367914" cy="143868"/>
          </a:xfrm>
          <a:prstGeom prst="rect">
            <a:avLst/>
          </a:prstGeom>
        </p:spPr>
        <p:txBody>
          <a:bodyPr lIns="0" tIns="0" rIns="0" bIns="0" rtlCol="0" anchor="t">
            <a:spAutoFit/>
          </a:bodyPr>
          <a:lstStyle/>
          <a:p>
            <a:pPr algn="l">
              <a:lnSpc>
                <a:spcPts val="378"/>
              </a:lnSpc>
            </a:pPr>
            <a:r>
              <a:rPr lang="en-US" sz="310" spc="-6">
                <a:solidFill>
                  <a:srgbClr val="393839"/>
                </a:solidFill>
                <a:latin typeface="IBM Plex Sans Condensed"/>
              </a:rPr>
              <a:t>STEIERMARK</a:t>
            </a:r>
          </a:p>
          <a:p>
            <a:pPr algn="r">
              <a:lnSpc>
                <a:spcPts val="378"/>
              </a:lnSpc>
            </a:pPr>
            <a:r>
              <a:rPr lang="en-US" sz="310" spc="-6">
                <a:solidFill>
                  <a:srgbClr val="393839"/>
                </a:solidFill>
                <a:latin typeface="IBM Plex Sans Condensed"/>
              </a:rPr>
              <a:t>BURGEN-</a:t>
            </a:r>
          </a:p>
          <a:p>
            <a:pPr algn="r">
              <a:lnSpc>
                <a:spcPts val="378"/>
              </a:lnSpc>
            </a:pPr>
            <a:r>
              <a:rPr lang="en-US" sz="310" spc="-5">
                <a:solidFill>
                  <a:srgbClr val="393839"/>
                </a:solidFill>
                <a:latin typeface="IBM Plex Sans Condensed"/>
              </a:rPr>
              <a:t>LAND</a:t>
            </a:r>
          </a:p>
        </p:txBody>
      </p:sp>
      <p:sp>
        <p:nvSpPr>
          <p:cNvPr id="224" name="TextBox 224"/>
          <p:cNvSpPr txBox="1"/>
          <p:nvPr/>
        </p:nvSpPr>
        <p:spPr>
          <a:xfrm>
            <a:off x="6989522" y="8149744"/>
            <a:ext cx="183343"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BASILICATA</a:t>
            </a:r>
          </a:p>
        </p:txBody>
      </p:sp>
      <p:sp>
        <p:nvSpPr>
          <p:cNvPr id="225" name="TextBox 225"/>
          <p:cNvSpPr txBox="1"/>
          <p:nvPr/>
        </p:nvSpPr>
        <p:spPr>
          <a:xfrm>
            <a:off x="7046332" y="8412934"/>
            <a:ext cx="160718" cy="56420"/>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CALABRIA</a:t>
            </a:r>
          </a:p>
        </p:txBody>
      </p:sp>
      <p:sp>
        <p:nvSpPr>
          <p:cNvPr id="226" name="TextBox 226"/>
          <p:cNvSpPr txBox="1"/>
          <p:nvPr/>
        </p:nvSpPr>
        <p:spPr>
          <a:xfrm>
            <a:off x="6564653" y="6122960"/>
            <a:ext cx="663770" cy="143827"/>
          </a:xfrm>
          <a:prstGeom prst="rect">
            <a:avLst/>
          </a:prstGeom>
        </p:spPr>
        <p:txBody>
          <a:bodyPr lIns="0" tIns="0" rIns="0" bIns="0" rtlCol="0" anchor="t">
            <a:spAutoFit/>
          </a:bodyPr>
          <a:lstStyle/>
          <a:p>
            <a:pPr algn="r">
              <a:lnSpc>
                <a:spcPts val="454"/>
              </a:lnSpc>
            </a:pPr>
            <a:r>
              <a:rPr lang="en-US" sz="310" spc="-6">
                <a:solidFill>
                  <a:srgbClr val="393839"/>
                </a:solidFill>
                <a:latin typeface="IBM Plex Sans Condensed"/>
              </a:rPr>
              <a:t>NIEDERÖSTERREICH</a:t>
            </a:r>
          </a:p>
          <a:p>
            <a:pPr algn="r">
              <a:lnSpc>
                <a:spcPts val="454"/>
              </a:lnSpc>
            </a:pPr>
            <a:r>
              <a:rPr lang="en-US" sz="310" spc="-6">
                <a:solidFill>
                  <a:srgbClr val="393839"/>
                </a:solidFill>
                <a:latin typeface="IBM Plex Sans Condensed"/>
              </a:rPr>
              <a:t>WIEN</a:t>
            </a:r>
          </a:p>
          <a:p>
            <a:pPr algn="l">
              <a:lnSpc>
                <a:spcPts val="155"/>
              </a:lnSpc>
            </a:pPr>
            <a:r>
              <a:rPr lang="en-US" sz="310" spc="-6">
                <a:solidFill>
                  <a:srgbClr val="393839"/>
                </a:solidFill>
                <a:latin typeface="IBM Plex Sans Condensed"/>
              </a:rPr>
              <a:t>OBERÖSTERREICH</a:t>
            </a:r>
          </a:p>
        </p:txBody>
      </p:sp>
      <p:sp>
        <p:nvSpPr>
          <p:cNvPr id="227" name="TextBox 227"/>
          <p:cNvSpPr txBox="1"/>
          <p:nvPr/>
        </p:nvSpPr>
        <p:spPr>
          <a:xfrm>
            <a:off x="6993681" y="5492374"/>
            <a:ext cx="251360"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DOLNOŚLĄSKIE</a:t>
            </a:r>
          </a:p>
        </p:txBody>
      </p:sp>
      <p:sp>
        <p:nvSpPr>
          <p:cNvPr id="228" name="TextBox 228"/>
          <p:cNvSpPr txBox="1"/>
          <p:nvPr/>
        </p:nvSpPr>
        <p:spPr>
          <a:xfrm>
            <a:off x="6859315" y="4856303"/>
            <a:ext cx="392666" cy="56338"/>
          </a:xfrm>
          <a:prstGeom prst="rect">
            <a:avLst/>
          </a:prstGeom>
        </p:spPr>
        <p:txBody>
          <a:bodyPr lIns="0" tIns="0" rIns="0" bIns="0" rtlCol="0" anchor="t">
            <a:spAutoFit/>
          </a:bodyPr>
          <a:lstStyle/>
          <a:p>
            <a:pPr algn="l">
              <a:lnSpc>
                <a:spcPts val="434"/>
              </a:lnSpc>
            </a:pPr>
            <a:r>
              <a:rPr lang="en-US" sz="310" spc="-5">
                <a:solidFill>
                  <a:srgbClr val="393839"/>
                </a:solidFill>
                <a:latin typeface="IBM Plex Sans Condensed"/>
              </a:rPr>
              <a:t>ZACHODNIOPOMORSKIE</a:t>
            </a:r>
          </a:p>
        </p:txBody>
      </p:sp>
      <p:sp>
        <p:nvSpPr>
          <p:cNvPr id="229" name="TextBox 229"/>
          <p:cNvSpPr txBox="1"/>
          <p:nvPr/>
        </p:nvSpPr>
        <p:spPr>
          <a:xfrm>
            <a:off x="7137092" y="8028028"/>
            <a:ext cx="119294"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PUGLIA</a:t>
            </a:r>
          </a:p>
        </p:txBody>
      </p:sp>
      <p:sp>
        <p:nvSpPr>
          <p:cNvPr id="230" name="TextBox 230"/>
          <p:cNvSpPr txBox="1"/>
          <p:nvPr/>
        </p:nvSpPr>
        <p:spPr>
          <a:xfrm>
            <a:off x="6557813" y="3900175"/>
            <a:ext cx="737648" cy="358888"/>
          </a:xfrm>
          <a:prstGeom prst="rect">
            <a:avLst/>
          </a:prstGeom>
        </p:spPr>
        <p:txBody>
          <a:bodyPr lIns="0" tIns="0" rIns="0" bIns="0" rtlCol="0" anchor="t">
            <a:spAutoFit/>
          </a:bodyPr>
          <a:lstStyle/>
          <a:p>
            <a:pPr algn="l">
              <a:lnSpc>
                <a:spcPts val="427"/>
              </a:lnSpc>
            </a:pPr>
            <a:r>
              <a:rPr lang="en-US" sz="310" spc="-5">
                <a:solidFill>
                  <a:srgbClr val="393839"/>
                </a:solidFill>
                <a:latin typeface="IBM Plex Sans Condensed"/>
              </a:rPr>
              <a:t>JÖNKÖPINGS LÄN</a:t>
            </a:r>
          </a:p>
          <a:p>
            <a:pPr algn="r">
              <a:lnSpc>
                <a:spcPts val="427"/>
              </a:lnSpc>
            </a:pPr>
            <a:r>
              <a:rPr lang="en-US" sz="310" spc="-6">
                <a:solidFill>
                  <a:srgbClr val="393839"/>
                </a:solidFill>
                <a:latin typeface="IBM Plex Sans Condensed"/>
              </a:rPr>
              <a:t>KALMAR LÄN</a:t>
            </a:r>
          </a:p>
          <a:p>
            <a:pPr algn="l">
              <a:lnSpc>
                <a:spcPts val="667"/>
              </a:lnSpc>
            </a:pPr>
            <a:r>
              <a:rPr lang="en-US" sz="310" spc="-5">
                <a:solidFill>
                  <a:srgbClr val="393839"/>
                </a:solidFill>
                <a:latin typeface="IBM Plex Sans Condensed"/>
              </a:rPr>
              <a:t>HALLANDS LÄN</a:t>
            </a:r>
          </a:p>
          <a:p>
            <a:pPr algn="ctr">
              <a:lnSpc>
                <a:spcPts val="382"/>
              </a:lnSpc>
            </a:pPr>
            <a:r>
              <a:rPr lang="en-US" sz="310" spc="-6">
                <a:solidFill>
                  <a:srgbClr val="393839"/>
                </a:solidFill>
                <a:latin typeface="IBM Plex Sans Condensed"/>
              </a:rPr>
              <a:t>KRONOBERGS LÄN</a:t>
            </a:r>
          </a:p>
          <a:p>
            <a:pPr algn="ctr" rtl="1">
              <a:lnSpc>
                <a:spcPts val="303"/>
              </a:lnSpc>
            </a:pPr>
            <a:endParaRPr lang="en-US" sz="310" spc="-6">
              <a:solidFill>
                <a:srgbClr val="393839"/>
              </a:solidFill>
              <a:latin typeface="IBM Plex Sans Condensed"/>
            </a:endParaRPr>
          </a:p>
          <a:p>
            <a:pPr algn="l">
              <a:lnSpc>
                <a:spcPts val="776"/>
              </a:lnSpc>
            </a:pPr>
            <a:r>
              <a:rPr lang="en-US" sz="310" spc="-6">
                <a:solidFill>
                  <a:srgbClr val="393839"/>
                </a:solidFill>
                <a:latin typeface="IBM Plex Sans Condensed"/>
              </a:rPr>
              <a:t>BLEKINGE LÄN</a:t>
            </a:r>
          </a:p>
        </p:txBody>
      </p:sp>
      <p:sp>
        <p:nvSpPr>
          <p:cNvPr id="231" name="TextBox 231"/>
          <p:cNvSpPr txBox="1"/>
          <p:nvPr/>
        </p:nvSpPr>
        <p:spPr>
          <a:xfrm>
            <a:off x="6967769" y="3721068"/>
            <a:ext cx="362286"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ÖSTERGÖTLANDS LÄN</a:t>
            </a:r>
          </a:p>
        </p:txBody>
      </p:sp>
      <p:sp>
        <p:nvSpPr>
          <p:cNvPr id="232" name="TextBox 232"/>
          <p:cNvSpPr txBox="1"/>
          <p:nvPr/>
        </p:nvSpPr>
        <p:spPr>
          <a:xfrm>
            <a:off x="7037211" y="2876355"/>
            <a:ext cx="298160"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GÄVLEBORGS LÄN</a:t>
            </a:r>
          </a:p>
        </p:txBody>
      </p:sp>
      <p:sp>
        <p:nvSpPr>
          <p:cNvPr id="233" name="TextBox 233"/>
          <p:cNvSpPr txBox="1"/>
          <p:nvPr/>
        </p:nvSpPr>
        <p:spPr>
          <a:xfrm>
            <a:off x="7190949" y="5294535"/>
            <a:ext cx="265598"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WIELKOPOLSKIE</a:t>
            </a:r>
          </a:p>
        </p:txBody>
      </p:sp>
      <p:sp>
        <p:nvSpPr>
          <p:cNvPr id="234" name="TextBox 234"/>
          <p:cNvSpPr txBox="1"/>
          <p:nvPr/>
        </p:nvSpPr>
        <p:spPr>
          <a:xfrm>
            <a:off x="7315676" y="5636886"/>
            <a:ext cx="164506"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OPOLSKIE</a:t>
            </a:r>
          </a:p>
        </p:txBody>
      </p:sp>
      <p:sp>
        <p:nvSpPr>
          <p:cNvPr id="235" name="TextBox 235"/>
          <p:cNvSpPr txBox="1"/>
          <p:nvPr/>
        </p:nvSpPr>
        <p:spPr>
          <a:xfrm>
            <a:off x="7303897" y="4750875"/>
            <a:ext cx="196750"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POMORSKIE</a:t>
            </a:r>
          </a:p>
        </p:txBody>
      </p:sp>
      <p:sp>
        <p:nvSpPr>
          <p:cNvPr id="236" name="TextBox 236"/>
          <p:cNvSpPr txBox="1"/>
          <p:nvPr/>
        </p:nvSpPr>
        <p:spPr>
          <a:xfrm>
            <a:off x="7201431" y="2109257"/>
            <a:ext cx="355836"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VÄSTERBOTTENS LÄN</a:t>
            </a:r>
          </a:p>
        </p:txBody>
      </p:sp>
      <p:sp>
        <p:nvSpPr>
          <p:cNvPr id="237" name="TextBox 237"/>
          <p:cNvSpPr txBox="1"/>
          <p:nvPr/>
        </p:nvSpPr>
        <p:spPr>
          <a:xfrm>
            <a:off x="7359006" y="3945409"/>
            <a:ext cx="251596" cy="56338"/>
          </a:xfrm>
          <a:prstGeom prst="rect">
            <a:avLst/>
          </a:prstGeom>
        </p:spPr>
        <p:txBody>
          <a:bodyPr lIns="0" tIns="0" rIns="0" bIns="0" rtlCol="0" anchor="t">
            <a:spAutoFit/>
          </a:bodyPr>
          <a:lstStyle/>
          <a:p>
            <a:pPr algn="l">
              <a:lnSpc>
                <a:spcPts val="434"/>
              </a:lnSpc>
            </a:pPr>
            <a:r>
              <a:rPr lang="en-US" sz="310" spc="-5">
                <a:solidFill>
                  <a:srgbClr val="393839"/>
                </a:solidFill>
                <a:latin typeface="IBM Plex Sans Condensed"/>
              </a:rPr>
              <a:t>GOTLANDS LÄN</a:t>
            </a:r>
          </a:p>
        </p:txBody>
      </p:sp>
      <p:sp>
        <p:nvSpPr>
          <p:cNvPr id="238" name="TextBox 238"/>
          <p:cNvSpPr txBox="1"/>
          <p:nvPr/>
        </p:nvSpPr>
        <p:spPr>
          <a:xfrm>
            <a:off x="7395627" y="5036766"/>
            <a:ext cx="207972" cy="94143"/>
          </a:xfrm>
          <a:prstGeom prst="rect">
            <a:avLst/>
          </a:prstGeom>
        </p:spPr>
        <p:txBody>
          <a:bodyPr lIns="0" tIns="0" rIns="0" bIns="0" rtlCol="0" anchor="t">
            <a:spAutoFit/>
          </a:bodyPr>
          <a:lstStyle/>
          <a:p>
            <a:pPr algn="just">
              <a:lnSpc>
                <a:spcPts val="372"/>
              </a:lnSpc>
            </a:pPr>
            <a:r>
              <a:rPr lang="en-US" sz="310" spc="-6">
                <a:solidFill>
                  <a:srgbClr val="393839"/>
                </a:solidFill>
                <a:latin typeface="IBM Plex Sans Condensed"/>
              </a:rPr>
              <a:t>KUJAWSKO- -POMORSKIE</a:t>
            </a:r>
          </a:p>
        </p:txBody>
      </p:sp>
      <p:sp>
        <p:nvSpPr>
          <p:cNvPr id="239" name="TextBox 239"/>
          <p:cNvSpPr txBox="1"/>
          <p:nvPr/>
        </p:nvSpPr>
        <p:spPr>
          <a:xfrm>
            <a:off x="7235929" y="2471724"/>
            <a:ext cx="407416" cy="56338"/>
          </a:xfrm>
          <a:prstGeom prst="rect">
            <a:avLst/>
          </a:prstGeom>
        </p:spPr>
        <p:txBody>
          <a:bodyPr lIns="0" tIns="0" rIns="0" bIns="0" rtlCol="0" anchor="t">
            <a:spAutoFit/>
          </a:bodyPr>
          <a:lstStyle/>
          <a:p>
            <a:pPr algn="l">
              <a:lnSpc>
                <a:spcPts val="434"/>
              </a:lnSpc>
            </a:pPr>
            <a:r>
              <a:rPr lang="en-US" sz="310" spc="-5">
                <a:solidFill>
                  <a:srgbClr val="393839"/>
                </a:solidFill>
                <a:latin typeface="IBM Plex Sans Condensed"/>
              </a:rPr>
              <a:t>VÄSTERNORRLANDS LÄN</a:t>
            </a:r>
          </a:p>
        </p:txBody>
      </p:sp>
      <p:sp>
        <p:nvSpPr>
          <p:cNvPr id="240" name="TextBox 240"/>
          <p:cNvSpPr txBox="1"/>
          <p:nvPr/>
        </p:nvSpPr>
        <p:spPr>
          <a:xfrm>
            <a:off x="7521389" y="5674632"/>
            <a:ext cx="135672"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ŚLĄSKIE</a:t>
            </a:r>
          </a:p>
        </p:txBody>
      </p:sp>
      <p:sp>
        <p:nvSpPr>
          <p:cNvPr id="241" name="TextBox 241"/>
          <p:cNvSpPr txBox="1"/>
          <p:nvPr/>
        </p:nvSpPr>
        <p:spPr>
          <a:xfrm>
            <a:off x="7568143" y="5393495"/>
            <a:ext cx="139165"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ŁÓDZKIE</a:t>
            </a:r>
          </a:p>
        </p:txBody>
      </p:sp>
      <p:sp>
        <p:nvSpPr>
          <p:cNvPr id="242" name="TextBox 242"/>
          <p:cNvSpPr txBox="1"/>
          <p:nvPr/>
        </p:nvSpPr>
        <p:spPr>
          <a:xfrm>
            <a:off x="7515302" y="1592657"/>
            <a:ext cx="321278"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NORRBOTTENS LÄN</a:t>
            </a:r>
          </a:p>
        </p:txBody>
      </p:sp>
      <p:sp>
        <p:nvSpPr>
          <p:cNvPr id="243" name="TextBox 243"/>
          <p:cNvSpPr txBox="1"/>
          <p:nvPr/>
        </p:nvSpPr>
        <p:spPr>
          <a:xfrm>
            <a:off x="6933134" y="3273035"/>
            <a:ext cx="924678" cy="356031"/>
          </a:xfrm>
          <a:prstGeom prst="rect">
            <a:avLst/>
          </a:prstGeom>
        </p:spPr>
        <p:txBody>
          <a:bodyPr lIns="0" tIns="0" rIns="0" bIns="0" rtlCol="0" anchor="t">
            <a:spAutoFit/>
          </a:bodyPr>
          <a:lstStyle/>
          <a:p>
            <a:pPr algn="l">
              <a:lnSpc>
                <a:spcPts val="370"/>
              </a:lnSpc>
            </a:pPr>
            <a:r>
              <a:rPr lang="en-US" sz="310" spc="-6">
                <a:solidFill>
                  <a:srgbClr val="393839"/>
                </a:solidFill>
                <a:latin typeface="IBM Plex Sans Condensed"/>
              </a:rPr>
              <a:t>UPPSALA LÄN</a:t>
            </a:r>
          </a:p>
          <a:p>
            <a:pPr algn="l">
              <a:lnSpc>
                <a:spcPts val="370"/>
              </a:lnSpc>
            </a:pPr>
            <a:r>
              <a:rPr lang="en-US" sz="310" spc="-6">
                <a:solidFill>
                  <a:srgbClr val="393839"/>
                </a:solidFill>
                <a:latin typeface="IBM Plex Sans Condensed"/>
              </a:rPr>
              <a:t>VÄSTMANLANDS</a:t>
            </a:r>
          </a:p>
          <a:p>
            <a:pPr algn="l">
              <a:lnSpc>
                <a:spcPts val="155"/>
              </a:lnSpc>
            </a:pPr>
            <a:r>
              <a:rPr lang="en-US" sz="310" spc="-6">
                <a:solidFill>
                  <a:srgbClr val="393839"/>
                </a:solidFill>
                <a:latin typeface="IBM Plex Sans Condensed"/>
              </a:rPr>
              <a:t>ÅLAND</a:t>
            </a:r>
          </a:p>
          <a:p>
            <a:pPr algn="r">
              <a:lnSpc>
                <a:spcPts val="447"/>
              </a:lnSpc>
            </a:pPr>
            <a:r>
              <a:rPr lang="en-US" sz="310" spc="-6">
                <a:solidFill>
                  <a:srgbClr val="393839"/>
                </a:solidFill>
                <a:latin typeface="IBM Plex Sans Condensed"/>
              </a:rPr>
              <a:t>LÄN</a:t>
            </a:r>
            <a:r>
              <a:rPr lang="en-US" sz="310" spc="-6">
                <a:solidFill>
                  <a:srgbClr val="000000"/>
                </a:solidFill>
                <a:latin typeface="IBM Plex Sans Condensed"/>
              </a:rPr>
              <a:t> </a:t>
            </a:r>
            <a:r>
              <a:rPr lang="en-US" sz="310" spc="-6">
                <a:solidFill>
                  <a:srgbClr val="393839"/>
                </a:solidFill>
                <a:latin typeface="IBM Plex Sans Condensed"/>
              </a:rPr>
              <a:t>AHVENANMAA</a:t>
            </a:r>
          </a:p>
          <a:p>
            <a:pPr algn="l">
              <a:lnSpc>
                <a:spcPts val="223"/>
              </a:lnSpc>
            </a:pPr>
            <a:r>
              <a:rPr lang="en-US" sz="310" spc="-6">
                <a:solidFill>
                  <a:srgbClr val="393839"/>
                </a:solidFill>
                <a:latin typeface="IBM Plex Sans Condensed"/>
              </a:rPr>
              <a:t>STOCKHOLMS LÄN</a:t>
            </a:r>
          </a:p>
          <a:p>
            <a:pPr algn="l">
              <a:lnSpc>
                <a:spcPts val="855"/>
              </a:lnSpc>
            </a:pPr>
            <a:r>
              <a:rPr lang="en-US" sz="342" spc="-6">
                <a:solidFill>
                  <a:srgbClr val="393839"/>
                </a:solidFill>
                <a:latin typeface="IBM Plex Sans Condensed"/>
              </a:rPr>
              <a:t>ÖREBRO LÄN</a:t>
            </a:r>
            <a:r>
              <a:rPr lang="en-US" sz="342" spc="-6">
                <a:solidFill>
                  <a:srgbClr val="231F20"/>
                </a:solidFill>
                <a:latin typeface="IBM Plex Sans Condensed"/>
              </a:rPr>
              <a:t>Sztokholm</a:t>
            </a:r>
          </a:p>
          <a:p>
            <a:pPr algn="l">
              <a:lnSpc>
                <a:spcPts val="155"/>
              </a:lnSpc>
            </a:pPr>
            <a:r>
              <a:rPr lang="en-US" sz="310" spc="-5">
                <a:solidFill>
                  <a:srgbClr val="393839"/>
                </a:solidFill>
                <a:latin typeface="IBM Plex Sans Condensed"/>
              </a:rPr>
              <a:t>SÖDERMANLANDS</a:t>
            </a:r>
          </a:p>
          <a:p>
            <a:pPr algn="l">
              <a:lnSpc>
                <a:spcPts val="590"/>
              </a:lnSpc>
            </a:pPr>
            <a:r>
              <a:rPr lang="en-US" sz="310" spc="-5">
                <a:solidFill>
                  <a:srgbClr val="393839"/>
                </a:solidFill>
                <a:latin typeface="IBM Plex Sans Condensed"/>
              </a:rPr>
              <a:t>LÄN</a:t>
            </a:r>
          </a:p>
        </p:txBody>
      </p:sp>
      <p:sp>
        <p:nvSpPr>
          <p:cNvPr id="244" name="TextBox 244"/>
          <p:cNvSpPr txBox="1"/>
          <p:nvPr/>
        </p:nvSpPr>
        <p:spPr>
          <a:xfrm>
            <a:off x="7774251" y="8632353"/>
            <a:ext cx="88560" cy="94143"/>
          </a:xfrm>
          <a:prstGeom prst="rect">
            <a:avLst/>
          </a:prstGeom>
        </p:spPr>
        <p:txBody>
          <a:bodyPr lIns="0" tIns="0" rIns="0" bIns="0" rtlCol="0" anchor="t">
            <a:spAutoFit/>
          </a:bodyPr>
          <a:lstStyle/>
          <a:p>
            <a:pPr algn="just">
              <a:lnSpc>
                <a:spcPts val="372"/>
              </a:lnSpc>
            </a:pPr>
            <a:r>
              <a:rPr lang="en-US" sz="310" spc="-6">
                <a:solidFill>
                  <a:srgbClr val="393839"/>
                </a:solidFill>
                <a:latin typeface="IBM Plex Sans Condensed"/>
              </a:rPr>
              <a:t>IONIA NISIA</a:t>
            </a:r>
          </a:p>
        </p:txBody>
      </p:sp>
      <p:sp>
        <p:nvSpPr>
          <p:cNvPr id="245" name="TextBox 245"/>
          <p:cNvSpPr txBox="1"/>
          <p:nvPr/>
        </p:nvSpPr>
        <p:spPr>
          <a:xfrm>
            <a:off x="7746887" y="5132315"/>
            <a:ext cx="231294"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MAZOWIECKIE</a:t>
            </a:r>
          </a:p>
        </p:txBody>
      </p:sp>
      <p:sp>
        <p:nvSpPr>
          <p:cNvPr id="246" name="TextBox 246"/>
          <p:cNvSpPr txBox="1"/>
          <p:nvPr/>
        </p:nvSpPr>
        <p:spPr>
          <a:xfrm>
            <a:off x="7712742" y="5585573"/>
            <a:ext cx="288757"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ŚWIĘTOKRZYSKIE</a:t>
            </a:r>
          </a:p>
        </p:txBody>
      </p:sp>
      <p:sp>
        <p:nvSpPr>
          <p:cNvPr id="247" name="TextBox 247"/>
          <p:cNvSpPr txBox="1"/>
          <p:nvPr/>
        </p:nvSpPr>
        <p:spPr>
          <a:xfrm>
            <a:off x="7874308" y="8370125"/>
            <a:ext cx="132066" cy="56338"/>
          </a:xfrm>
          <a:prstGeom prst="rect">
            <a:avLst/>
          </a:prstGeom>
        </p:spPr>
        <p:txBody>
          <a:bodyPr lIns="0" tIns="0" rIns="0" bIns="0" rtlCol="0" anchor="t">
            <a:spAutoFit/>
          </a:bodyPr>
          <a:lstStyle/>
          <a:p>
            <a:pPr algn="l">
              <a:lnSpc>
                <a:spcPts val="434"/>
              </a:lnSpc>
            </a:pPr>
            <a:r>
              <a:rPr lang="en-US" sz="310" spc="-5">
                <a:solidFill>
                  <a:srgbClr val="393839"/>
                </a:solidFill>
                <a:latin typeface="IBM Plex Sans Condensed"/>
              </a:rPr>
              <a:t>IPEIROS</a:t>
            </a:r>
          </a:p>
        </p:txBody>
      </p:sp>
      <p:sp>
        <p:nvSpPr>
          <p:cNvPr id="248" name="TextBox 248"/>
          <p:cNvSpPr txBox="1"/>
          <p:nvPr/>
        </p:nvSpPr>
        <p:spPr>
          <a:xfrm>
            <a:off x="7697316" y="3048726"/>
            <a:ext cx="345150" cy="91417"/>
          </a:xfrm>
          <a:prstGeom prst="rect">
            <a:avLst/>
          </a:prstGeom>
        </p:spPr>
        <p:txBody>
          <a:bodyPr lIns="0" tIns="0" rIns="0" bIns="0" rtlCol="0" anchor="t">
            <a:spAutoFit/>
          </a:bodyPr>
          <a:lstStyle/>
          <a:p>
            <a:pPr algn="r">
              <a:lnSpc>
                <a:spcPts val="351"/>
              </a:lnSpc>
            </a:pPr>
            <a:r>
              <a:rPr lang="en-US" sz="310" spc="-6">
                <a:solidFill>
                  <a:srgbClr val="393839"/>
                </a:solidFill>
                <a:latin typeface="IBM Plex Sans Condensed"/>
              </a:rPr>
              <a:t>LOUNAIS-SUOMI SYDVÄSTRA FINLAND</a:t>
            </a:r>
          </a:p>
        </p:txBody>
      </p:sp>
      <p:sp>
        <p:nvSpPr>
          <p:cNvPr id="249" name="TextBox 249"/>
          <p:cNvSpPr txBox="1"/>
          <p:nvPr/>
        </p:nvSpPr>
        <p:spPr>
          <a:xfrm>
            <a:off x="7680738" y="4784798"/>
            <a:ext cx="403293"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WARMIŃSKO-MAZURSKIE</a:t>
            </a:r>
          </a:p>
        </p:txBody>
      </p:sp>
      <p:sp>
        <p:nvSpPr>
          <p:cNvPr id="250" name="TextBox 250"/>
          <p:cNvSpPr txBox="1"/>
          <p:nvPr/>
        </p:nvSpPr>
        <p:spPr>
          <a:xfrm>
            <a:off x="7982621" y="8530672"/>
            <a:ext cx="124728" cy="94143"/>
          </a:xfrm>
          <a:prstGeom prst="rect">
            <a:avLst/>
          </a:prstGeom>
        </p:spPr>
        <p:txBody>
          <a:bodyPr lIns="0" tIns="0" rIns="0" bIns="0" rtlCol="0" anchor="t">
            <a:spAutoFit/>
          </a:bodyPr>
          <a:lstStyle/>
          <a:p>
            <a:pPr algn="just">
              <a:lnSpc>
                <a:spcPts val="372"/>
              </a:lnSpc>
            </a:pPr>
            <a:r>
              <a:rPr lang="en-US" sz="310" spc="-6">
                <a:solidFill>
                  <a:srgbClr val="393839"/>
                </a:solidFill>
                <a:latin typeface="IBM Plex Sans Condensed"/>
              </a:rPr>
              <a:t>DYTIKI ELLADA</a:t>
            </a:r>
          </a:p>
        </p:txBody>
      </p:sp>
      <p:sp>
        <p:nvSpPr>
          <p:cNvPr id="251" name="TextBox 251"/>
          <p:cNvSpPr txBox="1"/>
          <p:nvPr/>
        </p:nvSpPr>
        <p:spPr>
          <a:xfrm>
            <a:off x="7968778" y="8100563"/>
            <a:ext cx="195122" cy="94143"/>
          </a:xfrm>
          <a:prstGeom prst="rect">
            <a:avLst/>
          </a:prstGeom>
        </p:spPr>
        <p:txBody>
          <a:bodyPr lIns="0" tIns="0" rIns="0" bIns="0" rtlCol="0" anchor="t">
            <a:spAutoFit/>
          </a:bodyPr>
          <a:lstStyle/>
          <a:p>
            <a:pPr algn="ctr">
              <a:lnSpc>
                <a:spcPts val="372"/>
              </a:lnSpc>
            </a:pPr>
            <a:r>
              <a:rPr lang="en-US" sz="310" spc="-6">
                <a:solidFill>
                  <a:srgbClr val="393839"/>
                </a:solidFill>
                <a:latin typeface="IBM Plex Sans Condensed"/>
              </a:rPr>
              <a:t>DYTIKI MAKEDONIA</a:t>
            </a:r>
          </a:p>
        </p:txBody>
      </p:sp>
      <p:sp>
        <p:nvSpPr>
          <p:cNvPr id="252" name="TextBox 252"/>
          <p:cNvSpPr txBox="1"/>
          <p:nvPr/>
        </p:nvSpPr>
        <p:spPr>
          <a:xfrm>
            <a:off x="7672723" y="5783984"/>
            <a:ext cx="516400" cy="89249"/>
          </a:xfrm>
          <a:prstGeom prst="rect">
            <a:avLst/>
          </a:prstGeom>
        </p:spPr>
        <p:txBody>
          <a:bodyPr lIns="0" tIns="0" rIns="0" bIns="0" rtlCol="0" anchor="t">
            <a:spAutoFit/>
          </a:bodyPr>
          <a:lstStyle/>
          <a:p>
            <a:pPr algn="r">
              <a:lnSpc>
                <a:spcPts val="334"/>
              </a:lnSpc>
            </a:pPr>
            <a:r>
              <a:rPr lang="en-US" sz="310" spc="-6">
                <a:solidFill>
                  <a:srgbClr val="393839"/>
                </a:solidFill>
                <a:latin typeface="IBM Plex Sans Condensed"/>
              </a:rPr>
              <a:t>PODKARPACKIE</a:t>
            </a:r>
          </a:p>
          <a:p>
            <a:pPr algn="l">
              <a:lnSpc>
                <a:spcPts val="334"/>
              </a:lnSpc>
            </a:pPr>
            <a:r>
              <a:rPr lang="en-US" sz="310" spc="-6">
                <a:solidFill>
                  <a:srgbClr val="393839"/>
                </a:solidFill>
                <a:latin typeface="IBM Plex Sans Condensed"/>
              </a:rPr>
              <a:t>MAŁOPOLSKIE</a:t>
            </a:r>
          </a:p>
        </p:txBody>
      </p:sp>
      <p:sp>
        <p:nvSpPr>
          <p:cNvPr id="253" name="TextBox 253"/>
          <p:cNvSpPr txBox="1"/>
          <p:nvPr/>
        </p:nvSpPr>
        <p:spPr>
          <a:xfrm>
            <a:off x="8042983" y="4926312"/>
            <a:ext cx="184495"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PODLASKIE</a:t>
            </a:r>
          </a:p>
        </p:txBody>
      </p:sp>
      <p:sp>
        <p:nvSpPr>
          <p:cNvPr id="254" name="TextBox 254"/>
          <p:cNvSpPr txBox="1"/>
          <p:nvPr/>
        </p:nvSpPr>
        <p:spPr>
          <a:xfrm>
            <a:off x="8163492" y="1340553"/>
            <a:ext cx="92207"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LAPPI</a:t>
            </a:r>
          </a:p>
        </p:txBody>
      </p:sp>
      <p:sp>
        <p:nvSpPr>
          <p:cNvPr id="255" name="TextBox 255"/>
          <p:cNvSpPr txBox="1"/>
          <p:nvPr/>
        </p:nvSpPr>
        <p:spPr>
          <a:xfrm>
            <a:off x="7917937" y="2496131"/>
            <a:ext cx="352411"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LÄNSI- JA SISÄ-SUOMI</a:t>
            </a:r>
          </a:p>
        </p:txBody>
      </p:sp>
      <p:sp>
        <p:nvSpPr>
          <p:cNvPr id="256" name="TextBox 256"/>
          <p:cNvSpPr txBox="1"/>
          <p:nvPr/>
        </p:nvSpPr>
        <p:spPr>
          <a:xfrm>
            <a:off x="8088748" y="5480780"/>
            <a:ext cx="177473" cy="56338"/>
          </a:xfrm>
          <a:prstGeom prst="rect">
            <a:avLst/>
          </a:prstGeom>
        </p:spPr>
        <p:txBody>
          <a:bodyPr lIns="0" tIns="0" rIns="0" bIns="0" rtlCol="0" anchor="t">
            <a:spAutoFit/>
          </a:bodyPr>
          <a:lstStyle/>
          <a:p>
            <a:pPr algn="l">
              <a:lnSpc>
                <a:spcPts val="434"/>
              </a:lnSpc>
            </a:pPr>
            <a:r>
              <a:rPr lang="en-US" sz="310" spc="-5">
                <a:solidFill>
                  <a:srgbClr val="393839"/>
                </a:solidFill>
                <a:latin typeface="IBM Plex Sans Condensed"/>
              </a:rPr>
              <a:t>LUBELSKIE</a:t>
            </a:r>
          </a:p>
        </p:txBody>
      </p:sp>
      <p:sp>
        <p:nvSpPr>
          <p:cNvPr id="257" name="TextBox 257"/>
          <p:cNvSpPr txBox="1"/>
          <p:nvPr/>
        </p:nvSpPr>
        <p:spPr>
          <a:xfrm>
            <a:off x="8124839" y="1516289"/>
            <a:ext cx="169899"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LAPPLAND</a:t>
            </a:r>
          </a:p>
        </p:txBody>
      </p:sp>
      <p:sp>
        <p:nvSpPr>
          <p:cNvPr id="258" name="TextBox 258"/>
          <p:cNvSpPr txBox="1"/>
          <p:nvPr/>
        </p:nvSpPr>
        <p:spPr>
          <a:xfrm>
            <a:off x="8124798" y="8376911"/>
            <a:ext cx="179220" cy="56338"/>
          </a:xfrm>
          <a:prstGeom prst="rect">
            <a:avLst/>
          </a:prstGeom>
        </p:spPr>
        <p:txBody>
          <a:bodyPr lIns="0" tIns="0" rIns="0" bIns="0" rtlCol="0" anchor="t">
            <a:spAutoFit/>
          </a:bodyPr>
          <a:lstStyle/>
          <a:p>
            <a:pPr algn="l">
              <a:lnSpc>
                <a:spcPts val="434"/>
              </a:lnSpc>
            </a:pPr>
            <a:r>
              <a:rPr lang="en-US" sz="310" spc="-5">
                <a:solidFill>
                  <a:srgbClr val="393839"/>
                </a:solidFill>
                <a:latin typeface="IBM Plex Sans Condensed"/>
              </a:rPr>
              <a:t>THESSALIA</a:t>
            </a:r>
          </a:p>
        </p:txBody>
      </p:sp>
      <p:sp>
        <p:nvSpPr>
          <p:cNvPr id="259" name="TextBox 259"/>
          <p:cNvSpPr txBox="1"/>
          <p:nvPr/>
        </p:nvSpPr>
        <p:spPr>
          <a:xfrm>
            <a:off x="7874984" y="2684227"/>
            <a:ext cx="446323"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VÄSTRA OCH INRE FINLAND</a:t>
            </a:r>
          </a:p>
        </p:txBody>
      </p:sp>
      <p:sp>
        <p:nvSpPr>
          <p:cNvPr id="260" name="TextBox 260"/>
          <p:cNvSpPr txBox="1"/>
          <p:nvPr/>
        </p:nvSpPr>
        <p:spPr>
          <a:xfrm>
            <a:off x="8241039" y="4713882"/>
            <a:ext cx="124056"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ALYTUS</a:t>
            </a:r>
          </a:p>
        </p:txBody>
      </p:sp>
      <p:sp>
        <p:nvSpPr>
          <p:cNvPr id="261" name="TextBox 261"/>
          <p:cNvSpPr txBox="1"/>
          <p:nvPr/>
        </p:nvSpPr>
        <p:spPr>
          <a:xfrm>
            <a:off x="8282164" y="8569679"/>
            <a:ext cx="129885" cy="94143"/>
          </a:xfrm>
          <a:prstGeom prst="rect">
            <a:avLst/>
          </a:prstGeom>
        </p:spPr>
        <p:txBody>
          <a:bodyPr lIns="0" tIns="0" rIns="0" bIns="0" rtlCol="0" anchor="t">
            <a:spAutoFit/>
          </a:bodyPr>
          <a:lstStyle/>
          <a:p>
            <a:pPr algn="just">
              <a:lnSpc>
                <a:spcPts val="372"/>
              </a:lnSpc>
            </a:pPr>
            <a:r>
              <a:rPr lang="en-US" sz="310" spc="-6">
                <a:solidFill>
                  <a:srgbClr val="393839"/>
                </a:solidFill>
                <a:latin typeface="IBM Plex Sans Condensed"/>
              </a:rPr>
              <a:t>STEREA ELLADA</a:t>
            </a:r>
          </a:p>
        </p:txBody>
      </p:sp>
      <p:sp>
        <p:nvSpPr>
          <p:cNvPr id="262" name="TextBox 262"/>
          <p:cNvSpPr txBox="1"/>
          <p:nvPr/>
        </p:nvSpPr>
        <p:spPr>
          <a:xfrm>
            <a:off x="8159024" y="8893910"/>
            <a:ext cx="258141"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PELOPONNISOS</a:t>
            </a:r>
          </a:p>
        </p:txBody>
      </p:sp>
      <p:sp>
        <p:nvSpPr>
          <p:cNvPr id="263" name="TextBox 263"/>
          <p:cNvSpPr txBox="1"/>
          <p:nvPr/>
        </p:nvSpPr>
        <p:spPr>
          <a:xfrm>
            <a:off x="8273878" y="8099856"/>
            <a:ext cx="195122" cy="94143"/>
          </a:xfrm>
          <a:prstGeom prst="rect">
            <a:avLst/>
          </a:prstGeom>
        </p:spPr>
        <p:txBody>
          <a:bodyPr lIns="0" tIns="0" rIns="0" bIns="0" rtlCol="0" anchor="t">
            <a:spAutoFit/>
          </a:bodyPr>
          <a:lstStyle/>
          <a:p>
            <a:pPr algn="ctr">
              <a:lnSpc>
                <a:spcPts val="372"/>
              </a:lnSpc>
            </a:pPr>
            <a:r>
              <a:rPr lang="en-US" sz="310" spc="-6">
                <a:solidFill>
                  <a:srgbClr val="393839"/>
                </a:solidFill>
                <a:latin typeface="IBM Plex Sans Condensed"/>
              </a:rPr>
              <a:t>KENTRIKI MAKEDONIA</a:t>
            </a:r>
          </a:p>
        </p:txBody>
      </p:sp>
      <p:sp>
        <p:nvSpPr>
          <p:cNvPr id="264" name="TextBox 264"/>
          <p:cNvSpPr txBox="1"/>
          <p:nvPr/>
        </p:nvSpPr>
        <p:spPr>
          <a:xfrm>
            <a:off x="8255041" y="3047819"/>
            <a:ext cx="263811" cy="96230"/>
          </a:xfrm>
          <a:prstGeom prst="rect">
            <a:avLst/>
          </a:prstGeom>
        </p:spPr>
        <p:txBody>
          <a:bodyPr lIns="0" tIns="0" rIns="0" bIns="0" rtlCol="0" anchor="t">
            <a:spAutoFit/>
          </a:bodyPr>
          <a:lstStyle/>
          <a:p>
            <a:pPr algn="ctr">
              <a:lnSpc>
                <a:spcPts val="389"/>
              </a:lnSpc>
            </a:pPr>
            <a:r>
              <a:rPr lang="en-US" sz="310" spc="-6">
                <a:solidFill>
                  <a:srgbClr val="393839"/>
                </a:solidFill>
                <a:latin typeface="IBM Plex Sans Condensed"/>
              </a:rPr>
              <a:t>ETELÄ-SUOMI SÖDRA FINLAND</a:t>
            </a:r>
          </a:p>
        </p:txBody>
      </p:sp>
      <p:sp>
        <p:nvSpPr>
          <p:cNvPr id="265" name="TextBox 265"/>
          <p:cNvSpPr txBox="1"/>
          <p:nvPr/>
        </p:nvSpPr>
        <p:spPr>
          <a:xfrm>
            <a:off x="8279389" y="1930028"/>
            <a:ext cx="272406" cy="193122"/>
          </a:xfrm>
          <a:prstGeom prst="rect">
            <a:avLst/>
          </a:prstGeom>
        </p:spPr>
        <p:txBody>
          <a:bodyPr lIns="0" tIns="0" rIns="0" bIns="0" rtlCol="0" anchor="t">
            <a:spAutoFit/>
          </a:bodyPr>
          <a:lstStyle/>
          <a:p>
            <a:pPr algn="l">
              <a:lnSpc>
                <a:spcPts val="776"/>
              </a:lnSpc>
            </a:pPr>
            <a:r>
              <a:rPr lang="en-US" sz="310" spc="-6">
                <a:solidFill>
                  <a:srgbClr val="393839"/>
                </a:solidFill>
                <a:latin typeface="IBM Plex Sans Condensed"/>
              </a:rPr>
              <a:t>POHJOIS-SUOMI</a:t>
            </a:r>
          </a:p>
          <a:p>
            <a:pPr algn="l">
              <a:lnSpc>
                <a:spcPts val="776"/>
              </a:lnSpc>
            </a:pPr>
            <a:r>
              <a:rPr lang="en-US" sz="310" spc="-6">
                <a:solidFill>
                  <a:srgbClr val="393839"/>
                </a:solidFill>
                <a:latin typeface="IBM Plex Sans Condensed"/>
              </a:rPr>
              <a:t>NORRA FINLAND</a:t>
            </a:r>
          </a:p>
        </p:txBody>
      </p:sp>
      <p:sp>
        <p:nvSpPr>
          <p:cNvPr id="266" name="TextBox 266"/>
          <p:cNvSpPr txBox="1"/>
          <p:nvPr/>
        </p:nvSpPr>
        <p:spPr>
          <a:xfrm>
            <a:off x="7785853" y="4062168"/>
            <a:ext cx="768531" cy="570121"/>
          </a:xfrm>
          <a:prstGeom prst="rect">
            <a:avLst/>
          </a:prstGeom>
        </p:spPr>
        <p:txBody>
          <a:bodyPr lIns="0" tIns="0" rIns="0" bIns="0" rtlCol="0" anchor="t">
            <a:spAutoFit/>
          </a:bodyPr>
          <a:lstStyle/>
          <a:p>
            <a:pPr algn="l">
              <a:lnSpc>
                <a:spcPts val="230"/>
              </a:lnSpc>
            </a:pPr>
            <a:r>
              <a:rPr lang="en-US" sz="310" spc="-6">
                <a:solidFill>
                  <a:srgbClr val="393839"/>
                </a:solidFill>
                <a:latin typeface="IBM Plex Sans Condensed"/>
              </a:rPr>
              <a:t>RĪGA</a:t>
            </a:r>
          </a:p>
          <a:p>
            <a:pPr algn="l">
              <a:lnSpc>
                <a:spcPts val="230"/>
              </a:lnSpc>
            </a:pPr>
            <a:r>
              <a:rPr lang="en-US" sz="310" spc="-6">
                <a:solidFill>
                  <a:srgbClr val="393839"/>
                </a:solidFill>
                <a:latin typeface="IBM Plex Sans Condensed"/>
              </a:rPr>
              <a:t>KURZEME</a:t>
            </a:r>
          </a:p>
          <a:p>
            <a:pPr algn="l">
              <a:lnSpc>
                <a:spcPts val="769"/>
              </a:lnSpc>
            </a:pPr>
            <a:r>
              <a:rPr lang="en-US" sz="310" spc="-6">
                <a:solidFill>
                  <a:srgbClr val="393839"/>
                </a:solidFill>
                <a:latin typeface="IBM Plex Sans Condensed"/>
              </a:rPr>
              <a:t>ZEMGALE</a:t>
            </a:r>
          </a:p>
          <a:p>
            <a:pPr algn="l">
              <a:lnSpc>
                <a:spcPts val="769"/>
              </a:lnSpc>
            </a:pPr>
            <a:r>
              <a:rPr lang="en-US" sz="310" spc="-6">
                <a:solidFill>
                  <a:srgbClr val="393839"/>
                </a:solidFill>
                <a:latin typeface="IBM Plex Sans Condensed"/>
              </a:rPr>
              <a:t>ŠIAULIAI</a:t>
            </a:r>
            <a:r>
              <a:rPr lang="en-US" sz="310" spc="-6">
                <a:solidFill>
                  <a:srgbClr val="000000"/>
                </a:solidFill>
                <a:latin typeface="IBM Plex Sans Condensed"/>
              </a:rPr>
              <a:t> </a:t>
            </a:r>
            <a:r>
              <a:rPr lang="en-US" sz="310" spc="-6">
                <a:solidFill>
                  <a:srgbClr val="393839"/>
                </a:solidFill>
                <a:latin typeface="IBM Plex Sans Condensed"/>
              </a:rPr>
              <a:t>PANEVĖŽYS</a:t>
            </a:r>
          </a:p>
          <a:p>
            <a:pPr algn="l">
              <a:lnSpc>
                <a:spcPts val="196"/>
              </a:lnSpc>
            </a:pPr>
            <a:r>
              <a:rPr lang="en-US" sz="310" spc="-5">
                <a:solidFill>
                  <a:srgbClr val="393839"/>
                </a:solidFill>
                <a:latin typeface="IBM Plex Sans Condensed"/>
              </a:rPr>
              <a:t>TELŠIAI</a:t>
            </a:r>
          </a:p>
          <a:p>
            <a:pPr algn="r">
              <a:lnSpc>
                <a:spcPts val="196"/>
              </a:lnSpc>
            </a:pPr>
            <a:r>
              <a:rPr lang="en-US" sz="310" spc="-6">
                <a:solidFill>
                  <a:srgbClr val="393839"/>
                </a:solidFill>
                <a:latin typeface="IBM Plex Sans Condensed"/>
              </a:rPr>
              <a:t>UTENA</a:t>
            </a:r>
          </a:p>
          <a:p>
            <a:pPr algn="l">
              <a:lnSpc>
                <a:spcPts val="354"/>
              </a:lnSpc>
            </a:pPr>
            <a:r>
              <a:rPr lang="en-US" sz="559" spc="-11">
                <a:solidFill>
                  <a:srgbClr val="393839"/>
                </a:solidFill>
                <a:latin typeface="IBM Plex Sans Condensed"/>
              </a:rPr>
              <a:t>KLAIPĖDA</a:t>
            </a:r>
            <a:r>
              <a:rPr lang="en-US" sz="559" spc="-11">
                <a:solidFill>
                  <a:srgbClr val="000000"/>
                </a:solidFill>
                <a:latin typeface="IBM Plex Sans Condensed"/>
              </a:rPr>
              <a:t> </a:t>
            </a:r>
            <a:r>
              <a:rPr lang="en-US" sz="559" spc="-11">
                <a:solidFill>
                  <a:srgbClr val="231F20"/>
                </a:solidFill>
                <a:latin typeface="IBM Plex Sans Condensed"/>
              </a:rPr>
              <a:t>LITWA</a:t>
            </a:r>
          </a:p>
          <a:p>
            <a:pPr algn="l">
              <a:lnSpc>
                <a:spcPts val="663"/>
              </a:lnSpc>
            </a:pPr>
            <a:r>
              <a:rPr lang="en-US" sz="310" spc="-6">
                <a:solidFill>
                  <a:srgbClr val="393839"/>
                </a:solidFill>
                <a:latin typeface="IBM Plex Sans Condensed"/>
              </a:rPr>
              <a:t>KAUNAS</a:t>
            </a:r>
          </a:p>
          <a:p>
            <a:pPr algn="l">
              <a:lnSpc>
                <a:spcPts val="155"/>
              </a:lnSpc>
            </a:pPr>
            <a:r>
              <a:rPr lang="en-US" sz="310" spc="-6">
                <a:solidFill>
                  <a:srgbClr val="393839"/>
                </a:solidFill>
                <a:latin typeface="IBM Plex Sans Condensed"/>
              </a:rPr>
              <a:t>TAURAGĖ</a:t>
            </a:r>
          </a:p>
          <a:p>
            <a:pPr algn="l">
              <a:lnSpc>
                <a:spcPts val="776"/>
              </a:lnSpc>
            </a:pPr>
            <a:r>
              <a:rPr lang="en-US" sz="310" spc="-6">
                <a:solidFill>
                  <a:srgbClr val="393839"/>
                </a:solidFill>
                <a:latin typeface="IBM Plex Sans Condensed"/>
              </a:rPr>
              <a:t>VILNIUS</a:t>
            </a:r>
          </a:p>
          <a:p>
            <a:pPr algn="l">
              <a:lnSpc>
                <a:spcPts val="171"/>
              </a:lnSpc>
            </a:pPr>
            <a:r>
              <a:rPr lang="en-US" sz="342" spc="-6">
                <a:solidFill>
                  <a:srgbClr val="393839"/>
                </a:solidFill>
                <a:latin typeface="IBM Plex Sans Condensed"/>
              </a:rPr>
              <a:t>MARIJAMPOLĖ</a:t>
            </a:r>
            <a:r>
              <a:rPr lang="en-US" sz="342" spc="-6">
                <a:solidFill>
                  <a:srgbClr val="000000"/>
                </a:solidFill>
                <a:latin typeface="IBM Plex Sans Condensed"/>
              </a:rPr>
              <a:t> </a:t>
            </a:r>
            <a:r>
              <a:rPr lang="en-US" sz="342" spc="-6">
                <a:solidFill>
                  <a:srgbClr val="231F20"/>
                </a:solidFill>
                <a:latin typeface="IBM Plex Sans Condensed"/>
              </a:rPr>
              <a:t>Wilno</a:t>
            </a:r>
          </a:p>
        </p:txBody>
      </p:sp>
      <p:sp>
        <p:nvSpPr>
          <p:cNvPr id="267" name="TextBox 267"/>
          <p:cNvSpPr txBox="1"/>
          <p:nvPr/>
        </p:nvSpPr>
        <p:spPr>
          <a:xfrm>
            <a:off x="8482997" y="8941394"/>
            <a:ext cx="98910"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ATTIKI</a:t>
            </a:r>
          </a:p>
        </p:txBody>
      </p:sp>
      <p:sp>
        <p:nvSpPr>
          <p:cNvPr id="268" name="TextBox 268"/>
          <p:cNvSpPr txBox="1"/>
          <p:nvPr/>
        </p:nvSpPr>
        <p:spPr>
          <a:xfrm>
            <a:off x="8492717" y="2432767"/>
            <a:ext cx="260205" cy="203944"/>
          </a:xfrm>
          <a:prstGeom prst="rect">
            <a:avLst/>
          </a:prstGeom>
        </p:spPr>
        <p:txBody>
          <a:bodyPr lIns="0" tIns="0" rIns="0" bIns="0" rtlCol="0" anchor="t">
            <a:spAutoFit/>
          </a:bodyPr>
          <a:lstStyle/>
          <a:p>
            <a:pPr algn="ctr">
              <a:lnSpc>
                <a:spcPts val="776"/>
              </a:lnSpc>
            </a:pPr>
            <a:r>
              <a:rPr lang="en-US" sz="310" spc="-6">
                <a:solidFill>
                  <a:srgbClr val="393839"/>
                </a:solidFill>
                <a:latin typeface="IBM Plex Sans Condensed"/>
              </a:rPr>
              <a:t>ITÄ-SUOMI</a:t>
            </a:r>
          </a:p>
          <a:p>
            <a:pPr algn="l">
              <a:lnSpc>
                <a:spcPts val="776"/>
              </a:lnSpc>
            </a:pPr>
            <a:r>
              <a:rPr lang="en-US" sz="310" spc="-6">
                <a:solidFill>
                  <a:srgbClr val="393839"/>
                </a:solidFill>
                <a:latin typeface="IBM Plex Sans Condensed"/>
              </a:rPr>
              <a:t>ÖSTRA FINLAND</a:t>
            </a:r>
          </a:p>
        </p:txBody>
      </p:sp>
      <p:sp>
        <p:nvSpPr>
          <p:cNvPr id="269" name="TextBox 269"/>
          <p:cNvSpPr txBox="1"/>
          <p:nvPr/>
        </p:nvSpPr>
        <p:spPr>
          <a:xfrm>
            <a:off x="8641184" y="4082283"/>
            <a:ext cx="144122"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LATGALE</a:t>
            </a:r>
          </a:p>
        </p:txBody>
      </p:sp>
      <p:sp>
        <p:nvSpPr>
          <p:cNvPr id="270" name="TextBox 270"/>
          <p:cNvSpPr txBox="1"/>
          <p:nvPr/>
        </p:nvSpPr>
        <p:spPr>
          <a:xfrm>
            <a:off x="8756568" y="9302401"/>
            <a:ext cx="83044" cy="56338"/>
          </a:xfrm>
          <a:prstGeom prst="rect">
            <a:avLst/>
          </a:prstGeom>
        </p:spPr>
        <p:txBody>
          <a:bodyPr lIns="0" tIns="0" rIns="0" bIns="0" rtlCol="0" anchor="t">
            <a:spAutoFit/>
          </a:bodyPr>
          <a:lstStyle/>
          <a:p>
            <a:pPr algn="l">
              <a:lnSpc>
                <a:spcPts val="434"/>
              </a:lnSpc>
            </a:pPr>
            <a:r>
              <a:rPr lang="en-US" sz="310" spc="-6">
                <a:solidFill>
                  <a:srgbClr val="393839"/>
                </a:solidFill>
                <a:latin typeface="IBM Plex Sans Condensed"/>
              </a:rPr>
              <a:t>KRITI</a:t>
            </a:r>
          </a:p>
        </p:txBody>
      </p:sp>
      <p:sp>
        <p:nvSpPr>
          <p:cNvPr id="271" name="TextBox 271"/>
          <p:cNvSpPr txBox="1"/>
          <p:nvPr/>
        </p:nvSpPr>
        <p:spPr>
          <a:xfrm>
            <a:off x="8780880" y="8377600"/>
            <a:ext cx="126474" cy="94143"/>
          </a:xfrm>
          <a:prstGeom prst="rect">
            <a:avLst/>
          </a:prstGeom>
        </p:spPr>
        <p:txBody>
          <a:bodyPr lIns="0" tIns="0" rIns="0" bIns="0" rtlCol="0" anchor="t">
            <a:spAutoFit/>
          </a:bodyPr>
          <a:lstStyle/>
          <a:p>
            <a:pPr algn="just">
              <a:lnSpc>
                <a:spcPts val="372"/>
              </a:lnSpc>
            </a:pPr>
            <a:r>
              <a:rPr lang="en-US" sz="310" spc="-6">
                <a:solidFill>
                  <a:srgbClr val="393839"/>
                </a:solidFill>
                <a:latin typeface="IBM Plex Sans Condensed"/>
              </a:rPr>
              <a:t>VOREIO AIGAIO</a:t>
            </a:r>
          </a:p>
        </p:txBody>
      </p:sp>
      <p:sp>
        <p:nvSpPr>
          <p:cNvPr id="272" name="TextBox 272"/>
          <p:cNvSpPr txBox="1"/>
          <p:nvPr/>
        </p:nvSpPr>
        <p:spPr>
          <a:xfrm>
            <a:off x="8555573" y="7977151"/>
            <a:ext cx="383145" cy="94143"/>
          </a:xfrm>
          <a:prstGeom prst="rect">
            <a:avLst/>
          </a:prstGeom>
        </p:spPr>
        <p:txBody>
          <a:bodyPr lIns="0" tIns="0" rIns="0" bIns="0" rtlCol="0" anchor="t">
            <a:spAutoFit/>
          </a:bodyPr>
          <a:lstStyle/>
          <a:p>
            <a:pPr algn="ctr">
              <a:lnSpc>
                <a:spcPts val="372"/>
              </a:lnSpc>
            </a:pPr>
            <a:r>
              <a:rPr lang="en-US" sz="310" spc="-6">
                <a:solidFill>
                  <a:srgbClr val="393839"/>
                </a:solidFill>
                <a:latin typeface="IBM Plex Sans Condensed"/>
              </a:rPr>
              <a:t>ANATOLIKI</a:t>
            </a:r>
          </a:p>
          <a:p>
            <a:pPr algn="l">
              <a:lnSpc>
                <a:spcPts val="372"/>
              </a:lnSpc>
            </a:pPr>
            <a:r>
              <a:rPr lang="en-US" sz="310" spc="-6">
                <a:solidFill>
                  <a:srgbClr val="393839"/>
                </a:solidFill>
                <a:latin typeface="IBM Plex Sans Condensed"/>
              </a:rPr>
              <a:t>MAKEDONIA KAI THRAKI</a:t>
            </a:r>
          </a:p>
        </p:txBody>
      </p:sp>
      <p:sp>
        <p:nvSpPr>
          <p:cNvPr id="273" name="TextBox 273"/>
          <p:cNvSpPr txBox="1"/>
          <p:nvPr/>
        </p:nvSpPr>
        <p:spPr>
          <a:xfrm>
            <a:off x="9019068" y="9065101"/>
            <a:ext cx="111919" cy="94143"/>
          </a:xfrm>
          <a:prstGeom prst="rect">
            <a:avLst/>
          </a:prstGeom>
        </p:spPr>
        <p:txBody>
          <a:bodyPr lIns="0" tIns="0" rIns="0" bIns="0" rtlCol="0" anchor="t">
            <a:spAutoFit/>
          </a:bodyPr>
          <a:lstStyle/>
          <a:p>
            <a:pPr algn="just">
              <a:lnSpc>
                <a:spcPts val="372"/>
              </a:lnSpc>
            </a:pPr>
            <a:r>
              <a:rPr lang="en-US" sz="310" spc="-6">
                <a:solidFill>
                  <a:srgbClr val="393839"/>
                </a:solidFill>
                <a:latin typeface="IBM Plex Sans Condensed"/>
              </a:rPr>
              <a:t>NOTIO AIGAIO</a:t>
            </a:r>
          </a:p>
        </p:txBody>
      </p:sp>
      <p:sp>
        <p:nvSpPr>
          <p:cNvPr id="274" name="TextBox 274"/>
          <p:cNvSpPr txBox="1"/>
          <p:nvPr/>
        </p:nvSpPr>
        <p:spPr>
          <a:xfrm>
            <a:off x="4246263" y="7309299"/>
            <a:ext cx="174294" cy="56111"/>
          </a:xfrm>
          <a:prstGeom prst="rect">
            <a:avLst/>
          </a:prstGeom>
        </p:spPr>
        <p:txBody>
          <a:bodyPr lIns="0" tIns="0" rIns="0" bIns="0" rtlCol="0" anchor="t">
            <a:spAutoFit/>
          </a:bodyPr>
          <a:lstStyle/>
          <a:p>
            <a:pPr algn="l">
              <a:lnSpc>
                <a:spcPts val="435"/>
              </a:lnSpc>
            </a:pPr>
            <a:r>
              <a:rPr lang="en-US" sz="311" spc="-7">
                <a:solidFill>
                  <a:srgbClr val="231F20"/>
                </a:solidFill>
                <a:latin typeface="Montserrat"/>
              </a:rPr>
              <a:t>ANDORA</a:t>
            </a:r>
          </a:p>
        </p:txBody>
      </p:sp>
      <p:sp>
        <p:nvSpPr>
          <p:cNvPr id="275" name="TextBox 275"/>
          <p:cNvSpPr txBox="1"/>
          <p:nvPr/>
        </p:nvSpPr>
        <p:spPr>
          <a:xfrm>
            <a:off x="5515819" y="7232505"/>
            <a:ext cx="180930" cy="56111"/>
          </a:xfrm>
          <a:prstGeom prst="rect">
            <a:avLst/>
          </a:prstGeom>
        </p:spPr>
        <p:txBody>
          <a:bodyPr lIns="0" tIns="0" rIns="0" bIns="0" rtlCol="0" anchor="t">
            <a:spAutoFit/>
          </a:bodyPr>
          <a:lstStyle/>
          <a:p>
            <a:pPr algn="l">
              <a:lnSpc>
                <a:spcPts val="435"/>
              </a:lnSpc>
            </a:pPr>
            <a:r>
              <a:rPr lang="en-US" sz="311" spc="-7">
                <a:solidFill>
                  <a:srgbClr val="231F20"/>
                </a:solidFill>
                <a:latin typeface="Montserrat"/>
              </a:rPr>
              <a:t>MONAKO</a:t>
            </a:r>
          </a:p>
        </p:txBody>
      </p:sp>
      <p:sp>
        <p:nvSpPr>
          <p:cNvPr id="276" name="TextBox 276"/>
          <p:cNvSpPr txBox="1"/>
          <p:nvPr/>
        </p:nvSpPr>
        <p:spPr>
          <a:xfrm>
            <a:off x="5668786" y="6407168"/>
            <a:ext cx="315581" cy="56111"/>
          </a:xfrm>
          <a:prstGeom prst="rect">
            <a:avLst/>
          </a:prstGeom>
        </p:spPr>
        <p:txBody>
          <a:bodyPr lIns="0" tIns="0" rIns="0" bIns="0" rtlCol="0" anchor="t">
            <a:spAutoFit/>
          </a:bodyPr>
          <a:lstStyle/>
          <a:p>
            <a:pPr algn="l">
              <a:lnSpc>
                <a:spcPts val="435"/>
              </a:lnSpc>
            </a:pPr>
            <a:r>
              <a:rPr lang="en-US" sz="311" spc="-7">
                <a:solidFill>
                  <a:srgbClr val="231F20"/>
                </a:solidFill>
                <a:latin typeface="Montserrat"/>
              </a:rPr>
              <a:t>LIECHTENSTEIN</a:t>
            </a:r>
          </a:p>
        </p:txBody>
      </p:sp>
      <p:sp>
        <p:nvSpPr>
          <p:cNvPr id="277" name="TextBox 277"/>
          <p:cNvSpPr txBox="1"/>
          <p:nvPr/>
        </p:nvSpPr>
        <p:spPr>
          <a:xfrm>
            <a:off x="6438809" y="7223420"/>
            <a:ext cx="255959" cy="56111"/>
          </a:xfrm>
          <a:prstGeom prst="rect">
            <a:avLst/>
          </a:prstGeom>
        </p:spPr>
        <p:txBody>
          <a:bodyPr lIns="0" tIns="0" rIns="0" bIns="0" rtlCol="0" anchor="t">
            <a:spAutoFit/>
          </a:bodyPr>
          <a:lstStyle/>
          <a:p>
            <a:pPr algn="l">
              <a:lnSpc>
                <a:spcPts val="435"/>
              </a:lnSpc>
            </a:pPr>
            <a:r>
              <a:rPr lang="en-US" sz="311" spc="-7">
                <a:solidFill>
                  <a:srgbClr val="231F20"/>
                </a:solidFill>
                <a:latin typeface="Montserrat"/>
              </a:rPr>
              <a:t>SAN MARINO</a:t>
            </a:r>
          </a:p>
        </p:txBody>
      </p:sp>
      <p:sp>
        <p:nvSpPr>
          <p:cNvPr id="278" name="TextBox 278"/>
          <p:cNvSpPr txBox="1"/>
          <p:nvPr/>
        </p:nvSpPr>
        <p:spPr>
          <a:xfrm>
            <a:off x="2597585" y="9151071"/>
            <a:ext cx="253800" cy="74744"/>
          </a:xfrm>
          <a:prstGeom prst="rect">
            <a:avLst/>
          </a:prstGeom>
        </p:spPr>
        <p:txBody>
          <a:bodyPr lIns="0" tIns="0" rIns="0" bIns="0" rtlCol="0" anchor="t">
            <a:spAutoFit/>
          </a:bodyPr>
          <a:lstStyle/>
          <a:p>
            <a:pPr algn="l">
              <a:lnSpc>
                <a:spcPts val="609"/>
              </a:lnSpc>
            </a:pPr>
            <a:r>
              <a:rPr lang="en-US" sz="435" spc="-9">
                <a:solidFill>
                  <a:srgbClr val="231F20"/>
                </a:solidFill>
                <a:latin typeface="Montserrat"/>
              </a:rPr>
              <a:t>MAROKO</a:t>
            </a:r>
          </a:p>
        </p:txBody>
      </p:sp>
      <p:sp>
        <p:nvSpPr>
          <p:cNvPr id="279" name="TextBox 279"/>
          <p:cNvSpPr txBox="1"/>
          <p:nvPr/>
        </p:nvSpPr>
        <p:spPr>
          <a:xfrm>
            <a:off x="3584394" y="1088032"/>
            <a:ext cx="262586" cy="74744"/>
          </a:xfrm>
          <a:prstGeom prst="rect">
            <a:avLst/>
          </a:prstGeom>
        </p:spPr>
        <p:txBody>
          <a:bodyPr lIns="0" tIns="0" rIns="0" bIns="0" rtlCol="0" anchor="t">
            <a:spAutoFit/>
          </a:bodyPr>
          <a:lstStyle/>
          <a:p>
            <a:pPr algn="l">
              <a:lnSpc>
                <a:spcPts val="609"/>
              </a:lnSpc>
            </a:pPr>
            <a:r>
              <a:rPr lang="en-US" sz="435" spc="-10">
                <a:solidFill>
                  <a:srgbClr val="231F20"/>
                </a:solidFill>
                <a:latin typeface="Montserrat"/>
              </a:rPr>
              <a:t>ISLANDIA</a:t>
            </a:r>
          </a:p>
        </p:txBody>
      </p:sp>
      <p:sp>
        <p:nvSpPr>
          <p:cNvPr id="280" name="TextBox 280"/>
          <p:cNvSpPr txBox="1"/>
          <p:nvPr/>
        </p:nvSpPr>
        <p:spPr>
          <a:xfrm>
            <a:off x="4049785" y="4158220"/>
            <a:ext cx="420184" cy="110998"/>
          </a:xfrm>
          <a:prstGeom prst="rect">
            <a:avLst/>
          </a:prstGeom>
        </p:spPr>
        <p:txBody>
          <a:bodyPr lIns="0" tIns="0" rIns="0" bIns="0" rtlCol="0" anchor="t">
            <a:spAutoFit/>
          </a:bodyPr>
          <a:lstStyle/>
          <a:p>
            <a:pPr algn="ctr">
              <a:lnSpc>
                <a:spcPts val="435"/>
              </a:lnSpc>
            </a:pPr>
            <a:r>
              <a:rPr lang="en-US" sz="435" spc="-10">
                <a:solidFill>
                  <a:srgbClr val="231F20"/>
                </a:solidFill>
                <a:latin typeface="Montserrat"/>
              </a:rPr>
              <a:t>ZJEDNOCZONE KRÓLESTWO</a:t>
            </a:r>
          </a:p>
        </p:txBody>
      </p:sp>
      <p:sp>
        <p:nvSpPr>
          <p:cNvPr id="281" name="TextBox 281"/>
          <p:cNvSpPr txBox="1"/>
          <p:nvPr/>
        </p:nvSpPr>
        <p:spPr>
          <a:xfrm>
            <a:off x="4243338" y="9280929"/>
            <a:ext cx="266147" cy="74744"/>
          </a:xfrm>
          <a:prstGeom prst="rect">
            <a:avLst/>
          </a:prstGeom>
        </p:spPr>
        <p:txBody>
          <a:bodyPr lIns="0" tIns="0" rIns="0" bIns="0" rtlCol="0" anchor="t">
            <a:spAutoFit/>
          </a:bodyPr>
          <a:lstStyle/>
          <a:p>
            <a:pPr algn="l">
              <a:lnSpc>
                <a:spcPts val="609"/>
              </a:lnSpc>
            </a:pPr>
            <a:r>
              <a:rPr lang="en-US" sz="435" spc="-9">
                <a:solidFill>
                  <a:srgbClr val="231F20"/>
                </a:solidFill>
                <a:latin typeface="Montserrat"/>
              </a:rPr>
              <a:t>ALGIERIA</a:t>
            </a:r>
          </a:p>
        </p:txBody>
      </p:sp>
      <p:sp>
        <p:nvSpPr>
          <p:cNvPr id="282" name="TextBox 282"/>
          <p:cNvSpPr txBox="1"/>
          <p:nvPr/>
        </p:nvSpPr>
        <p:spPr>
          <a:xfrm>
            <a:off x="5565775" y="9168937"/>
            <a:ext cx="256971" cy="74744"/>
          </a:xfrm>
          <a:prstGeom prst="rect">
            <a:avLst/>
          </a:prstGeom>
        </p:spPr>
        <p:txBody>
          <a:bodyPr lIns="0" tIns="0" rIns="0" bIns="0" rtlCol="0" anchor="t">
            <a:spAutoFit/>
          </a:bodyPr>
          <a:lstStyle/>
          <a:p>
            <a:pPr algn="l">
              <a:lnSpc>
                <a:spcPts val="609"/>
              </a:lnSpc>
            </a:pPr>
            <a:r>
              <a:rPr lang="en-US" sz="435" spc="-9">
                <a:solidFill>
                  <a:srgbClr val="231F20"/>
                </a:solidFill>
                <a:latin typeface="Montserrat"/>
              </a:rPr>
              <a:t>TUNEZJA</a:t>
            </a:r>
          </a:p>
        </p:txBody>
      </p:sp>
      <p:sp>
        <p:nvSpPr>
          <p:cNvPr id="283" name="TextBox 283"/>
          <p:cNvSpPr txBox="1"/>
          <p:nvPr/>
        </p:nvSpPr>
        <p:spPr>
          <a:xfrm>
            <a:off x="5585986" y="6473122"/>
            <a:ext cx="370690" cy="74744"/>
          </a:xfrm>
          <a:prstGeom prst="rect">
            <a:avLst/>
          </a:prstGeom>
        </p:spPr>
        <p:txBody>
          <a:bodyPr lIns="0" tIns="0" rIns="0" bIns="0" rtlCol="0" anchor="t">
            <a:spAutoFit/>
          </a:bodyPr>
          <a:lstStyle/>
          <a:p>
            <a:pPr algn="l">
              <a:lnSpc>
                <a:spcPts val="609"/>
              </a:lnSpc>
            </a:pPr>
            <a:r>
              <a:rPr lang="en-US" sz="435" spc="-10">
                <a:solidFill>
                  <a:srgbClr val="231F20"/>
                </a:solidFill>
                <a:latin typeface="Montserrat"/>
              </a:rPr>
              <a:t>SZWAJCARIA</a:t>
            </a:r>
          </a:p>
        </p:txBody>
      </p:sp>
      <p:sp>
        <p:nvSpPr>
          <p:cNvPr id="284" name="TextBox 284"/>
          <p:cNvSpPr txBox="1"/>
          <p:nvPr/>
        </p:nvSpPr>
        <p:spPr>
          <a:xfrm>
            <a:off x="6089024" y="2967219"/>
            <a:ext cx="312021" cy="74744"/>
          </a:xfrm>
          <a:prstGeom prst="rect">
            <a:avLst/>
          </a:prstGeom>
        </p:spPr>
        <p:txBody>
          <a:bodyPr lIns="0" tIns="0" rIns="0" bIns="0" rtlCol="0" anchor="t">
            <a:spAutoFit/>
          </a:bodyPr>
          <a:lstStyle/>
          <a:p>
            <a:pPr algn="l">
              <a:lnSpc>
                <a:spcPts val="609"/>
              </a:lnSpc>
            </a:pPr>
            <a:r>
              <a:rPr lang="en-US" sz="435" spc="-10">
                <a:solidFill>
                  <a:srgbClr val="231F20"/>
                </a:solidFill>
                <a:latin typeface="Montserrat"/>
              </a:rPr>
              <a:t>NORWEGIA</a:t>
            </a:r>
          </a:p>
        </p:txBody>
      </p:sp>
      <p:sp>
        <p:nvSpPr>
          <p:cNvPr id="285" name="TextBox 285"/>
          <p:cNvSpPr txBox="1"/>
          <p:nvPr/>
        </p:nvSpPr>
        <p:spPr>
          <a:xfrm>
            <a:off x="7189561" y="7208701"/>
            <a:ext cx="431024" cy="110998"/>
          </a:xfrm>
          <a:prstGeom prst="rect">
            <a:avLst/>
          </a:prstGeom>
        </p:spPr>
        <p:txBody>
          <a:bodyPr lIns="0" tIns="0" rIns="0" bIns="0" rtlCol="0" anchor="t">
            <a:spAutoFit/>
          </a:bodyPr>
          <a:lstStyle/>
          <a:p>
            <a:pPr algn="ctr">
              <a:lnSpc>
                <a:spcPts val="435"/>
              </a:lnSpc>
            </a:pPr>
            <a:r>
              <a:rPr lang="en-US" sz="435" spc="-10">
                <a:solidFill>
                  <a:srgbClr val="231F20"/>
                </a:solidFill>
                <a:latin typeface="Montserrat"/>
              </a:rPr>
              <a:t>BOŚNIA I HERCEGOWINA</a:t>
            </a:r>
          </a:p>
        </p:txBody>
      </p:sp>
      <p:sp>
        <p:nvSpPr>
          <p:cNvPr id="286" name="TextBox 286"/>
          <p:cNvSpPr txBox="1"/>
          <p:nvPr/>
        </p:nvSpPr>
        <p:spPr>
          <a:xfrm>
            <a:off x="7695161" y="8090335"/>
            <a:ext cx="250521" cy="74744"/>
          </a:xfrm>
          <a:prstGeom prst="rect">
            <a:avLst/>
          </a:prstGeom>
        </p:spPr>
        <p:txBody>
          <a:bodyPr lIns="0" tIns="0" rIns="0" bIns="0" rtlCol="0" anchor="t">
            <a:spAutoFit/>
          </a:bodyPr>
          <a:lstStyle/>
          <a:p>
            <a:pPr algn="l">
              <a:lnSpc>
                <a:spcPts val="609"/>
              </a:lnSpc>
            </a:pPr>
            <a:r>
              <a:rPr lang="en-US" sz="435" spc="-9">
                <a:solidFill>
                  <a:srgbClr val="231F20"/>
                </a:solidFill>
                <a:latin typeface="Montserrat"/>
              </a:rPr>
              <a:t>ALBANIA</a:t>
            </a:r>
          </a:p>
        </p:txBody>
      </p:sp>
      <p:sp>
        <p:nvSpPr>
          <p:cNvPr id="287" name="TextBox 287"/>
          <p:cNvSpPr txBox="1"/>
          <p:nvPr/>
        </p:nvSpPr>
        <p:spPr>
          <a:xfrm>
            <a:off x="7829568" y="4587476"/>
            <a:ext cx="192074" cy="74744"/>
          </a:xfrm>
          <a:prstGeom prst="rect">
            <a:avLst/>
          </a:prstGeom>
        </p:spPr>
        <p:txBody>
          <a:bodyPr lIns="0" tIns="0" rIns="0" bIns="0" rtlCol="0" anchor="t">
            <a:spAutoFit/>
          </a:bodyPr>
          <a:lstStyle/>
          <a:p>
            <a:pPr algn="l">
              <a:lnSpc>
                <a:spcPts val="609"/>
              </a:lnSpc>
            </a:pPr>
            <a:r>
              <a:rPr lang="en-US" sz="435" spc="-9">
                <a:solidFill>
                  <a:srgbClr val="231F20"/>
                </a:solidFill>
                <a:latin typeface="Montserrat"/>
              </a:rPr>
              <a:t>ROSJA</a:t>
            </a:r>
          </a:p>
        </p:txBody>
      </p:sp>
      <p:sp>
        <p:nvSpPr>
          <p:cNvPr id="288" name="TextBox 288"/>
          <p:cNvSpPr txBox="1"/>
          <p:nvPr/>
        </p:nvSpPr>
        <p:spPr>
          <a:xfrm>
            <a:off x="7823672" y="7289256"/>
            <a:ext cx="210425" cy="74744"/>
          </a:xfrm>
          <a:prstGeom prst="rect">
            <a:avLst/>
          </a:prstGeom>
        </p:spPr>
        <p:txBody>
          <a:bodyPr lIns="0" tIns="0" rIns="0" bIns="0" rtlCol="0" anchor="t">
            <a:spAutoFit/>
          </a:bodyPr>
          <a:lstStyle/>
          <a:p>
            <a:pPr algn="l">
              <a:lnSpc>
                <a:spcPts val="609"/>
              </a:lnSpc>
            </a:pPr>
            <a:r>
              <a:rPr lang="en-US" sz="435" spc="-9">
                <a:solidFill>
                  <a:srgbClr val="231F20"/>
                </a:solidFill>
                <a:latin typeface="Montserrat"/>
              </a:rPr>
              <a:t>SERBIA</a:t>
            </a:r>
          </a:p>
        </p:txBody>
      </p:sp>
      <p:sp>
        <p:nvSpPr>
          <p:cNvPr id="289" name="TextBox 289"/>
          <p:cNvSpPr txBox="1"/>
          <p:nvPr/>
        </p:nvSpPr>
        <p:spPr>
          <a:xfrm>
            <a:off x="7431183" y="7545605"/>
            <a:ext cx="647977" cy="151978"/>
          </a:xfrm>
          <a:prstGeom prst="rect">
            <a:avLst/>
          </a:prstGeom>
        </p:spPr>
        <p:txBody>
          <a:bodyPr lIns="0" tIns="0" rIns="0" bIns="0" rtlCol="0" anchor="t">
            <a:spAutoFit/>
          </a:bodyPr>
          <a:lstStyle/>
          <a:p>
            <a:pPr algn="l">
              <a:lnSpc>
                <a:spcPts val="557"/>
              </a:lnSpc>
            </a:pPr>
            <a:r>
              <a:rPr lang="en-US" sz="435" spc="-10">
                <a:solidFill>
                  <a:srgbClr val="231F20"/>
                </a:solidFill>
                <a:latin typeface="Montserrat"/>
              </a:rPr>
              <a:t>CZARNOGÓRA</a:t>
            </a:r>
            <a:r>
              <a:rPr lang="en-US" sz="435" spc="-10">
                <a:solidFill>
                  <a:srgbClr val="000000"/>
                </a:solidFill>
                <a:latin typeface="Montserrat"/>
              </a:rPr>
              <a:t> </a:t>
            </a:r>
            <a:r>
              <a:rPr lang="en-US" sz="435" spc="-10">
                <a:solidFill>
                  <a:srgbClr val="231F20"/>
                </a:solidFill>
                <a:latin typeface="Montserrat"/>
              </a:rPr>
              <a:t>Prisztina</a:t>
            </a:r>
          </a:p>
          <a:p>
            <a:pPr algn="r">
              <a:lnSpc>
                <a:spcPts val="557"/>
              </a:lnSpc>
            </a:pPr>
            <a:r>
              <a:rPr lang="en-US" sz="435" spc="-10">
                <a:solidFill>
                  <a:srgbClr val="231F20"/>
                </a:solidFill>
                <a:latin typeface="Montserrat"/>
              </a:rPr>
              <a:t>KOSOWO</a:t>
            </a:r>
          </a:p>
          <a:p>
            <a:pPr algn="l">
              <a:lnSpc>
                <a:spcPts val="197"/>
              </a:lnSpc>
            </a:pPr>
            <a:r>
              <a:rPr lang="en-US" sz="123" spc="-1">
                <a:solidFill>
                  <a:srgbClr val="231F20"/>
                </a:solidFill>
                <a:latin typeface="Open Sans"/>
              </a:rPr>
              <a:t>* UNSCR 1244 / ICJ 22.07.2010</a:t>
            </a:r>
          </a:p>
        </p:txBody>
      </p:sp>
      <p:sp>
        <p:nvSpPr>
          <p:cNvPr id="290" name="TextBox 290"/>
          <p:cNvSpPr txBox="1"/>
          <p:nvPr/>
        </p:nvSpPr>
        <p:spPr>
          <a:xfrm>
            <a:off x="7937505" y="7859967"/>
            <a:ext cx="342886" cy="110998"/>
          </a:xfrm>
          <a:prstGeom prst="rect">
            <a:avLst/>
          </a:prstGeom>
        </p:spPr>
        <p:txBody>
          <a:bodyPr lIns="0" tIns="0" rIns="0" bIns="0" rtlCol="0" anchor="t">
            <a:spAutoFit/>
          </a:bodyPr>
          <a:lstStyle/>
          <a:p>
            <a:pPr algn="just">
              <a:lnSpc>
                <a:spcPts val="435"/>
              </a:lnSpc>
            </a:pPr>
            <a:r>
              <a:rPr lang="en-US" sz="435" spc="-10">
                <a:solidFill>
                  <a:srgbClr val="231F20"/>
                </a:solidFill>
                <a:latin typeface="Montserrat"/>
              </a:rPr>
              <a:t>MACEDONIA PÓŁNOCNA</a:t>
            </a:r>
          </a:p>
        </p:txBody>
      </p:sp>
      <p:sp>
        <p:nvSpPr>
          <p:cNvPr id="291" name="TextBox 291"/>
          <p:cNvSpPr txBox="1"/>
          <p:nvPr/>
        </p:nvSpPr>
        <p:spPr>
          <a:xfrm>
            <a:off x="8837812" y="4847018"/>
            <a:ext cx="291225" cy="74744"/>
          </a:xfrm>
          <a:prstGeom prst="rect">
            <a:avLst/>
          </a:prstGeom>
        </p:spPr>
        <p:txBody>
          <a:bodyPr lIns="0" tIns="0" rIns="0" bIns="0" rtlCol="0" anchor="t">
            <a:spAutoFit/>
          </a:bodyPr>
          <a:lstStyle/>
          <a:p>
            <a:pPr algn="l">
              <a:lnSpc>
                <a:spcPts val="609"/>
              </a:lnSpc>
            </a:pPr>
            <a:r>
              <a:rPr lang="en-US" sz="435" spc="-9">
                <a:solidFill>
                  <a:srgbClr val="231F20"/>
                </a:solidFill>
                <a:latin typeface="Montserrat"/>
              </a:rPr>
              <a:t>BIAŁORUŚ</a:t>
            </a:r>
          </a:p>
        </p:txBody>
      </p:sp>
      <p:sp>
        <p:nvSpPr>
          <p:cNvPr id="292" name="TextBox 292"/>
          <p:cNvSpPr txBox="1"/>
          <p:nvPr/>
        </p:nvSpPr>
        <p:spPr>
          <a:xfrm>
            <a:off x="8980229" y="5733932"/>
            <a:ext cx="256971" cy="74744"/>
          </a:xfrm>
          <a:prstGeom prst="rect">
            <a:avLst/>
          </a:prstGeom>
        </p:spPr>
        <p:txBody>
          <a:bodyPr lIns="0" tIns="0" rIns="0" bIns="0" rtlCol="0" anchor="t">
            <a:spAutoFit/>
          </a:bodyPr>
          <a:lstStyle/>
          <a:p>
            <a:pPr algn="l">
              <a:lnSpc>
                <a:spcPts val="609"/>
              </a:lnSpc>
            </a:pPr>
            <a:r>
              <a:rPr lang="en-US" sz="435" spc="-9">
                <a:solidFill>
                  <a:srgbClr val="231F20"/>
                </a:solidFill>
                <a:latin typeface="Montserrat"/>
              </a:rPr>
              <a:t>UKRAINA</a:t>
            </a:r>
          </a:p>
        </p:txBody>
      </p:sp>
      <p:sp>
        <p:nvSpPr>
          <p:cNvPr id="293" name="TextBox 293"/>
          <p:cNvSpPr txBox="1"/>
          <p:nvPr/>
        </p:nvSpPr>
        <p:spPr>
          <a:xfrm>
            <a:off x="9042454" y="6330447"/>
            <a:ext cx="310465" cy="74744"/>
          </a:xfrm>
          <a:prstGeom prst="rect">
            <a:avLst/>
          </a:prstGeom>
        </p:spPr>
        <p:txBody>
          <a:bodyPr lIns="0" tIns="0" rIns="0" bIns="0" rtlCol="0" anchor="t">
            <a:spAutoFit/>
          </a:bodyPr>
          <a:lstStyle/>
          <a:p>
            <a:pPr algn="l">
              <a:lnSpc>
                <a:spcPts val="609"/>
              </a:lnSpc>
            </a:pPr>
            <a:r>
              <a:rPr lang="en-US" sz="435" spc="-10">
                <a:solidFill>
                  <a:srgbClr val="231F20"/>
                </a:solidFill>
                <a:latin typeface="Montserrat"/>
              </a:rPr>
              <a:t>MOŁDAWIA</a:t>
            </a:r>
          </a:p>
        </p:txBody>
      </p:sp>
      <p:sp>
        <p:nvSpPr>
          <p:cNvPr id="294" name="TextBox 294"/>
          <p:cNvSpPr txBox="1"/>
          <p:nvPr/>
        </p:nvSpPr>
        <p:spPr>
          <a:xfrm>
            <a:off x="9427491" y="3104769"/>
            <a:ext cx="192074" cy="74744"/>
          </a:xfrm>
          <a:prstGeom prst="rect">
            <a:avLst/>
          </a:prstGeom>
        </p:spPr>
        <p:txBody>
          <a:bodyPr lIns="0" tIns="0" rIns="0" bIns="0" rtlCol="0" anchor="t">
            <a:spAutoFit/>
          </a:bodyPr>
          <a:lstStyle/>
          <a:p>
            <a:pPr algn="l">
              <a:lnSpc>
                <a:spcPts val="609"/>
              </a:lnSpc>
            </a:pPr>
            <a:r>
              <a:rPr lang="en-US" sz="435" spc="-9">
                <a:solidFill>
                  <a:srgbClr val="231F20"/>
                </a:solidFill>
                <a:latin typeface="Montserrat"/>
              </a:rPr>
              <a:t>ROSJA</a:t>
            </a:r>
          </a:p>
        </p:txBody>
      </p:sp>
      <p:sp>
        <p:nvSpPr>
          <p:cNvPr id="295" name="TextBox 295"/>
          <p:cNvSpPr txBox="1"/>
          <p:nvPr/>
        </p:nvSpPr>
        <p:spPr>
          <a:xfrm>
            <a:off x="10506978" y="8064509"/>
            <a:ext cx="225493" cy="74744"/>
          </a:xfrm>
          <a:prstGeom prst="rect">
            <a:avLst/>
          </a:prstGeom>
        </p:spPr>
        <p:txBody>
          <a:bodyPr lIns="0" tIns="0" rIns="0" bIns="0" rtlCol="0" anchor="t">
            <a:spAutoFit/>
          </a:bodyPr>
          <a:lstStyle/>
          <a:p>
            <a:pPr algn="l">
              <a:lnSpc>
                <a:spcPts val="609"/>
              </a:lnSpc>
            </a:pPr>
            <a:r>
              <a:rPr lang="en-US" sz="435" spc="-10">
                <a:solidFill>
                  <a:srgbClr val="231F20"/>
                </a:solidFill>
                <a:latin typeface="Montserrat"/>
              </a:rPr>
              <a:t>TURCJA</a:t>
            </a:r>
          </a:p>
        </p:txBody>
      </p:sp>
      <p:sp>
        <p:nvSpPr>
          <p:cNvPr id="296" name="TextBox 296"/>
          <p:cNvSpPr txBox="1"/>
          <p:nvPr/>
        </p:nvSpPr>
        <p:spPr>
          <a:xfrm>
            <a:off x="10992834" y="9289279"/>
            <a:ext cx="170107" cy="74744"/>
          </a:xfrm>
          <a:prstGeom prst="rect">
            <a:avLst/>
          </a:prstGeom>
        </p:spPr>
        <p:txBody>
          <a:bodyPr lIns="0" tIns="0" rIns="0" bIns="0" rtlCol="0" anchor="t">
            <a:spAutoFit/>
          </a:bodyPr>
          <a:lstStyle/>
          <a:p>
            <a:pPr algn="l">
              <a:lnSpc>
                <a:spcPts val="609"/>
              </a:lnSpc>
            </a:pPr>
            <a:r>
              <a:rPr lang="en-US" sz="435" spc="-9">
                <a:solidFill>
                  <a:srgbClr val="231F20"/>
                </a:solidFill>
                <a:latin typeface="Montserrat"/>
              </a:rPr>
              <a:t>LIBAN</a:t>
            </a:r>
          </a:p>
        </p:txBody>
      </p:sp>
      <p:sp>
        <p:nvSpPr>
          <p:cNvPr id="297" name="TextBox 297"/>
          <p:cNvSpPr txBox="1"/>
          <p:nvPr/>
        </p:nvSpPr>
        <p:spPr>
          <a:xfrm>
            <a:off x="11472182" y="9018674"/>
            <a:ext cx="170162" cy="74744"/>
          </a:xfrm>
          <a:prstGeom prst="rect">
            <a:avLst/>
          </a:prstGeom>
        </p:spPr>
        <p:txBody>
          <a:bodyPr lIns="0" tIns="0" rIns="0" bIns="0" rtlCol="0" anchor="t">
            <a:spAutoFit/>
          </a:bodyPr>
          <a:lstStyle/>
          <a:p>
            <a:pPr algn="l">
              <a:lnSpc>
                <a:spcPts val="609"/>
              </a:lnSpc>
            </a:pPr>
            <a:r>
              <a:rPr lang="en-US" sz="435" spc="-9">
                <a:solidFill>
                  <a:srgbClr val="231F20"/>
                </a:solidFill>
                <a:latin typeface="Montserrat"/>
              </a:rPr>
              <a:t>SYRIA</a:t>
            </a:r>
          </a:p>
        </p:txBody>
      </p:sp>
      <p:sp>
        <p:nvSpPr>
          <p:cNvPr id="298" name="TextBox 298"/>
          <p:cNvSpPr txBox="1"/>
          <p:nvPr/>
        </p:nvSpPr>
        <p:spPr>
          <a:xfrm>
            <a:off x="12266780" y="8875327"/>
            <a:ext cx="136022" cy="74744"/>
          </a:xfrm>
          <a:prstGeom prst="rect">
            <a:avLst/>
          </a:prstGeom>
        </p:spPr>
        <p:txBody>
          <a:bodyPr lIns="0" tIns="0" rIns="0" bIns="0" rtlCol="0" anchor="t">
            <a:spAutoFit/>
          </a:bodyPr>
          <a:lstStyle/>
          <a:p>
            <a:pPr algn="l">
              <a:lnSpc>
                <a:spcPts val="609"/>
              </a:lnSpc>
            </a:pPr>
            <a:r>
              <a:rPr lang="en-US" sz="435" spc="-9">
                <a:solidFill>
                  <a:srgbClr val="231F20"/>
                </a:solidFill>
                <a:latin typeface="Montserrat"/>
              </a:rPr>
              <a:t>IRAK</a:t>
            </a:r>
          </a:p>
        </p:txBody>
      </p:sp>
      <p:sp>
        <p:nvSpPr>
          <p:cNvPr id="299" name="TextBox 299"/>
          <p:cNvSpPr txBox="1"/>
          <p:nvPr/>
        </p:nvSpPr>
        <p:spPr>
          <a:xfrm>
            <a:off x="12167131" y="5106892"/>
            <a:ext cx="382705" cy="74744"/>
          </a:xfrm>
          <a:prstGeom prst="rect">
            <a:avLst/>
          </a:prstGeom>
        </p:spPr>
        <p:txBody>
          <a:bodyPr lIns="0" tIns="0" rIns="0" bIns="0" rtlCol="0" anchor="t">
            <a:spAutoFit/>
          </a:bodyPr>
          <a:lstStyle/>
          <a:p>
            <a:pPr algn="l">
              <a:lnSpc>
                <a:spcPts val="609"/>
              </a:lnSpc>
            </a:pPr>
            <a:r>
              <a:rPr lang="en-US" sz="435" spc="-10">
                <a:solidFill>
                  <a:srgbClr val="231F20"/>
                </a:solidFill>
                <a:latin typeface="Montserrat"/>
              </a:rPr>
              <a:t>KAZACHSTAN</a:t>
            </a:r>
          </a:p>
        </p:txBody>
      </p:sp>
      <p:sp>
        <p:nvSpPr>
          <p:cNvPr id="300" name="TextBox 300"/>
          <p:cNvSpPr txBox="1"/>
          <p:nvPr/>
        </p:nvSpPr>
        <p:spPr>
          <a:xfrm>
            <a:off x="11968938" y="6930444"/>
            <a:ext cx="683378" cy="256086"/>
          </a:xfrm>
          <a:prstGeom prst="rect">
            <a:avLst/>
          </a:prstGeom>
        </p:spPr>
        <p:txBody>
          <a:bodyPr lIns="0" tIns="0" rIns="0" bIns="0" rtlCol="0" anchor="t">
            <a:spAutoFit/>
          </a:bodyPr>
          <a:lstStyle/>
          <a:p>
            <a:pPr algn="l">
              <a:lnSpc>
                <a:spcPts val="1088"/>
              </a:lnSpc>
            </a:pPr>
            <a:r>
              <a:rPr lang="en-US" sz="435" spc="-9">
                <a:solidFill>
                  <a:srgbClr val="231F20"/>
                </a:solidFill>
                <a:latin typeface="Montserrat"/>
              </a:rPr>
              <a:t>GRUZJA</a:t>
            </a:r>
            <a:r>
              <a:rPr lang="en-US" sz="435" spc="-9">
                <a:solidFill>
                  <a:srgbClr val="000000"/>
                </a:solidFill>
                <a:latin typeface="Montserrat"/>
              </a:rPr>
              <a:t> </a:t>
            </a:r>
            <a:r>
              <a:rPr lang="en-US" sz="435" spc="-9">
                <a:solidFill>
                  <a:srgbClr val="231F20"/>
                </a:solidFill>
                <a:latin typeface="Montserrat"/>
              </a:rPr>
              <a:t>Tbilisi</a:t>
            </a:r>
          </a:p>
          <a:p>
            <a:pPr algn="r">
              <a:lnSpc>
                <a:spcPts val="1088"/>
              </a:lnSpc>
            </a:pPr>
            <a:r>
              <a:rPr lang="en-US" sz="435" spc="-9">
                <a:solidFill>
                  <a:srgbClr val="231F20"/>
                </a:solidFill>
                <a:latin typeface="Montserrat"/>
              </a:rPr>
              <a:t>AZERBEJDŻAN</a:t>
            </a:r>
          </a:p>
        </p:txBody>
      </p:sp>
      <p:sp>
        <p:nvSpPr>
          <p:cNvPr id="301" name="TextBox 301"/>
          <p:cNvSpPr txBox="1"/>
          <p:nvPr/>
        </p:nvSpPr>
        <p:spPr>
          <a:xfrm>
            <a:off x="2231830" y="7408481"/>
            <a:ext cx="472671" cy="120772"/>
          </a:xfrm>
          <a:prstGeom prst="rect">
            <a:avLst/>
          </a:prstGeom>
        </p:spPr>
        <p:txBody>
          <a:bodyPr lIns="0" tIns="0" rIns="0" bIns="0" rtlCol="0" anchor="t">
            <a:spAutoFit/>
          </a:bodyPr>
          <a:lstStyle/>
          <a:p>
            <a:pPr algn="l">
              <a:lnSpc>
                <a:spcPts val="297"/>
              </a:lnSpc>
            </a:pPr>
            <a:r>
              <a:rPr lang="en-US" sz="310" spc="-6">
                <a:solidFill>
                  <a:srgbClr val="393839"/>
                </a:solidFill>
                <a:latin typeface="IBM Plex Sans Condensed"/>
              </a:rPr>
              <a:t>CENTRO</a:t>
            </a:r>
          </a:p>
          <a:p>
            <a:pPr algn="l">
              <a:lnSpc>
                <a:spcPts val="536"/>
              </a:lnSpc>
            </a:pPr>
            <a:r>
              <a:rPr lang="en-US" sz="559" spc="-12">
                <a:solidFill>
                  <a:srgbClr val="231F20"/>
                </a:solidFill>
                <a:latin typeface="Montserrat"/>
              </a:rPr>
              <a:t>PORTUGALIA</a:t>
            </a:r>
          </a:p>
        </p:txBody>
      </p:sp>
      <p:sp>
        <p:nvSpPr>
          <p:cNvPr id="302" name="TextBox 302"/>
          <p:cNvSpPr txBox="1"/>
          <p:nvPr/>
        </p:nvSpPr>
        <p:spPr>
          <a:xfrm>
            <a:off x="3037178" y="7389168"/>
            <a:ext cx="385300" cy="93381"/>
          </a:xfrm>
          <a:prstGeom prst="rect">
            <a:avLst/>
          </a:prstGeom>
        </p:spPr>
        <p:txBody>
          <a:bodyPr lIns="0" tIns="0" rIns="0" bIns="0" rtlCol="0" anchor="t">
            <a:spAutoFit/>
          </a:bodyPr>
          <a:lstStyle/>
          <a:p>
            <a:pPr algn="l">
              <a:lnSpc>
                <a:spcPts val="783"/>
              </a:lnSpc>
            </a:pPr>
            <a:r>
              <a:rPr lang="en-US" sz="559" spc="-12">
                <a:solidFill>
                  <a:srgbClr val="231F20"/>
                </a:solidFill>
                <a:latin typeface="Montserrat"/>
              </a:rPr>
              <a:t>HISZPANIA</a:t>
            </a:r>
          </a:p>
        </p:txBody>
      </p:sp>
      <p:sp>
        <p:nvSpPr>
          <p:cNvPr id="303" name="TextBox 303"/>
          <p:cNvSpPr txBox="1"/>
          <p:nvPr/>
        </p:nvSpPr>
        <p:spPr>
          <a:xfrm>
            <a:off x="3479174" y="4404088"/>
            <a:ext cx="341544" cy="93381"/>
          </a:xfrm>
          <a:prstGeom prst="rect">
            <a:avLst/>
          </a:prstGeom>
        </p:spPr>
        <p:txBody>
          <a:bodyPr lIns="0" tIns="0" rIns="0" bIns="0" rtlCol="0" anchor="t">
            <a:spAutoFit/>
          </a:bodyPr>
          <a:lstStyle/>
          <a:p>
            <a:pPr algn="l">
              <a:lnSpc>
                <a:spcPts val="783"/>
              </a:lnSpc>
            </a:pPr>
            <a:r>
              <a:rPr lang="en-US" sz="559" spc="-12">
                <a:solidFill>
                  <a:srgbClr val="231F20"/>
                </a:solidFill>
                <a:latin typeface="Montserrat"/>
              </a:rPr>
              <a:t>IRLANDIA</a:t>
            </a:r>
          </a:p>
        </p:txBody>
      </p:sp>
      <p:sp>
        <p:nvSpPr>
          <p:cNvPr id="304" name="TextBox 304"/>
          <p:cNvSpPr txBox="1"/>
          <p:nvPr/>
        </p:nvSpPr>
        <p:spPr>
          <a:xfrm>
            <a:off x="4648871" y="6287888"/>
            <a:ext cx="341544" cy="93381"/>
          </a:xfrm>
          <a:prstGeom prst="rect">
            <a:avLst/>
          </a:prstGeom>
        </p:spPr>
        <p:txBody>
          <a:bodyPr lIns="0" tIns="0" rIns="0" bIns="0" rtlCol="0" anchor="t">
            <a:spAutoFit/>
          </a:bodyPr>
          <a:lstStyle/>
          <a:p>
            <a:pPr algn="l">
              <a:lnSpc>
                <a:spcPts val="783"/>
              </a:lnSpc>
            </a:pPr>
            <a:r>
              <a:rPr lang="en-US" sz="559" spc="-12">
                <a:solidFill>
                  <a:srgbClr val="231F20"/>
                </a:solidFill>
                <a:latin typeface="Montserrat"/>
              </a:rPr>
              <a:t>FRANCJA</a:t>
            </a:r>
          </a:p>
        </p:txBody>
      </p:sp>
      <p:sp>
        <p:nvSpPr>
          <p:cNvPr id="305" name="TextBox 305"/>
          <p:cNvSpPr txBox="1"/>
          <p:nvPr/>
        </p:nvSpPr>
        <p:spPr>
          <a:xfrm>
            <a:off x="5010790" y="5529539"/>
            <a:ext cx="512350" cy="201681"/>
          </a:xfrm>
          <a:prstGeom prst="rect">
            <a:avLst/>
          </a:prstGeom>
        </p:spPr>
        <p:txBody>
          <a:bodyPr lIns="0" tIns="0" rIns="0" bIns="0" rtlCol="0" anchor="t">
            <a:spAutoFit/>
          </a:bodyPr>
          <a:lstStyle/>
          <a:p>
            <a:pPr algn="r">
              <a:lnSpc>
                <a:spcPts val="594"/>
              </a:lnSpc>
            </a:pPr>
            <a:r>
              <a:rPr lang="en-US" sz="559" spc="-12">
                <a:solidFill>
                  <a:srgbClr val="231F20"/>
                </a:solidFill>
                <a:latin typeface="Montserrat"/>
              </a:rPr>
              <a:t>BELGIA</a:t>
            </a:r>
          </a:p>
          <a:p>
            <a:pPr algn="l">
              <a:lnSpc>
                <a:spcPts val="329"/>
              </a:lnSpc>
            </a:pPr>
            <a:r>
              <a:rPr lang="en-US" sz="310" spc="-6">
                <a:solidFill>
                  <a:srgbClr val="393839"/>
                </a:solidFill>
                <a:latin typeface="IBM Plex Sans Condensed"/>
              </a:rPr>
              <a:t>WALLONIE</a:t>
            </a:r>
          </a:p>
          <a:p>
            <a:pPr algn="l">
              <a:lnSpc>
                <a:spcPts val="747"/>
              </a:lnSpc>
            </a:pPr>
            <a:r>
              <a:rPr lang="en-US" sz="559" spc="-12">
                <a:solidFill>
                  <a:srgbClr val="231F20"/>
                </a:solidFill>
                <a:latin typeface="Montserrat"/>
              </a:rPr>
              <a:t>LUKSEMBURG</a:t>
            </a:r>
          </a:p>
        </p:txBody>
      </p:sp>
      <p:sp>
        <p:nvSpPr>
          <p:cNvPr id="306" name="TextBox 306"/>
          <p:cNvSpPr txBox="1"/>
          <p:nvPr/>
        </p:nvSpPr>
        <p:spPr>
          <a:xfrm>
            <a:off x="5269040" y="4926570"/>
            <a:ext cx="468666" cy="93381"/>
          </a:xfrm>
          <a:prstGeom prst="rect">
            <a:avLst/>
          </a:prstGeom>
        </p:spPr>
        <p:txBody>
          <a:bodyPr lIns="0" tIns="0" rIns="0" bIns="0" rtlCol="0" anchor="t">
            <a:spAutoFit/>
          </a:bodyPr>
          <a:lstStyle/>
          <a:p>
            <a:pPr algn="l">
              <a:lnSpc>
                <a:spcPts val="783"/>
              </a:lnSpc>
            </a:pPr>
            <a:r>
              <a:rPr lang="en-US" sz="559" spc="-12">
                <a:solidFill>
                  <a:srgbClr val="231F20"/>
                </a:solidFill>
                <a:latin typeface="Montserrat"/>
              </a:rPr>
              <a:t>NIDERLANDY</a:t>
            </a:r>
          </a:p>
        </p:txBody>
      </p:sp>
      <p:sp>
        <p:nvSpPr>
          <p:cNvPr id="307" name="TextBox 307"/>
          <p:cNvSpPr txBox="1"/>
          <p:nvPr/>
        </p:nvSpPr>
        <p:spPr>
          <a:xfrm>
            <a:off x="5928315" y="5553937"/>
            <a:ext cx="278053" cy="93381"/>
          </a:xfrm>
          <a:prstGeom prst="rect">
            <a:avLst/>
          </a:prstGeom>
        </p:spPr>
        <p:txBody>
          <a:bodyPr lIns="0" tIns="0" rIns="0" bIns="0" rtlCol="0" anchor="t">
            <a:spAutoFit/>
          </a:bodyPr>
          <a:lstStyle/>
          <a:p>
            <a:pPr algn="l">
              <a:lnSpc>
                <a:spcPts val="783"/>
              </a:lnSpc>
            </a:pPr>
            <a:r>
              <a:rPr lang="en-US" sz="559" spc="-12">
                <a:solidFill>
                  <a:srgbClr val="231F20"/>
                </a:solidFill>
                <a:latin typeface="Montserrat"/>
              </a:rPr>
              <a:t>NIEMCY</a:t>
            </a:r>
          </a:p>
        </p:txBody>
      </p:sp>
      <p:sp>
        <p:nvSpPr>
          <p:cNvPr id="308" name="TextBox 308"/>
          <p:cNvSpPr txBox="1"/>
          <p:nvPr/>
        </p:nvSpPr>
        <p:spPr>
          <a:xfrm>
            <a:off x="6162471" y="4228102"/>
            <a:ext cx="226359" cy="93381"/>
          </a:xfrm>
          <a:prstGeom prst="rect">
            <a:avLst/>
          </a:prstGeom>
        </p:spPr>
        <p:txBody>
          <a:bodyPr lIns="0" tIns="0" rIns="0" bIns="0" rtlCol="0" anchor="t">
            <a:spAutoFit/>
          </a:bodyPr>
          <a:lstStyle/>
          <a:p>
            <a:pPr algn="l">
              <a:lnSpc>
                <a:spcPts val="783"/>
              </a:lnSpc>
            </a:pPr>
            <a:r>
              <a:rPr lang="en-US" sz="559" spc="-12">
                <a:solidFill>
                  <a:srgbClr val="231F20"/>
                </a:solidFill>
                <a:latin typeface="Montserrat"/>
              </a:rPr>
              <a:t>DANIA</a:t>
            </a:r>
          </a:p>
        </p:txBody>
      </p:sp>
      <p:sp>
        <p:nvSpPr>
          <p:cNvPr id="309" name="TextBox 309"/>
          <p:cNvSpPr txBox="1"/>
          <p:nvPr/>
        </p:nvSpPr>
        <p:spPr>
          <a:xfrm>
            <a:off x="6255417" y="7517230"/>
            <a:ext cx="317736" cy="93381"/>
          </a:xfrm>
          <a:prstGeom prst="rect">
            <a:avLst/>
          </a:prstGeom>
        </p:spPr>
        <p:txBody>
          <a:bodyPr lIns="0" tIns="0" rIns="0" bIns="0" rtlCol="0" anchor="t">
            <a:spAutoFit/>
          </a:bodyPr>
          <a:lstStyle/>
          <a:p>
            <a:pPr algn="l">
              <a:lnSpc>
                <a:spcPts val="783"/>
              </a:lnSpc>
            </a:pPr>
            <a:r>
              <a:rPr lang="en-US" sz="559" spc="-12">
                <a:solidFill>
                  <a:srgbClr val="231F20"/>
                </a:solidFill>
                <a:latin typeface="Montserrat"/>
              </a:rPr>
              <a:t>WŁOCHY</a:t>
            </a:r>
          </a:p>
        </p:txBody>
      </p:sp>
      <p:sp>
        <p:nvSpPr>
          <p:cNvPr id="310" name="TextBox 310"/>
          <p:cNvSpPr txBox="1"/>
          <p:nvPr/>
        </p:nvSpPr>
        <p:spPr>
          <a:xfrm>
            <a:off x="6546909" y="9319895"/>
            <a:ext cx="250172" cy="93381"/>
          </a:xfrm>
          <a:prstGeom prst="rect">
            <a:avLst/>
          </a:prstGeom>
        </p:spPr>
        <p:txBody>
          <a:bodyPr lIns="0" tIns="0" rIns="0" bIns="0" rtlCol="0" anchor="t">
            <a:spAutoFit/>
          </a:bodyPr>
          <a:lstStyle/>
          <a:p>
            <a:pPr algn="l">
              <a:lnSpc>
                <a:spcPts val="783"/>
              </a:lnSpc>
            </a:pPr>
            <a:r>
              <a:rPr lang="en-US" sz="559" spc="-12">
                <a:solidFill>
                  <a:srgbClr val="231F20"/>
                </a:solidFill>
                <a:latin typeface="Montserrat"/>
              </a:rPr>
              <a:t>MALTA</a:t>
            </a:r>
          </a:p>
        </p:txBody>
      </p:sp>
      <p:sp>
        <p:nvSpPr>
          <p:cNvPr id="311" name="TextBox 311"/>
          <p:cNvSpPr txBox="1"/>
          <p:nvPr/>
        </p:nvSpPr>
        <p:spPr>
          <a:xfrm>
            <a:off x="6575366" y="6447377"/>
            <a:ext cx="317736" cy="93381"/>
          </a:xfrm>
          <a:prstGeom prst="rect">
            <a:avLst/>
          </a:prstGeom>
        </p:spPr>
        <p:txBody>
          <a:bodyPr lIns="0" tIns="0" rIns="0" bIns="0" rtlCol="0" anchor="t">
            <a:spAutoFit/>
          </a:bodyPr>
          <a:lstStyle/>
          <a:p>
            <a:pPr algn="l">
              <a:lnSpc>
                <a:spcPts val="783"/>
              </a:lnSpc>
            </a:pPr>
            <a:r>
              <a:rPr lang="en-US" sz="559" spc="-12">
                <a:solidFill>
                  <a:srgbClr val="231F20"/>
                </a:solidFill>
                <a:latin typeface="Montserrat"/>
              </a:rPr>
              <a:t>AUSTRIA</a:t>
            </a:r>
          </a:p>
        </p:txBody>
      </p:sp>
      <p:sp>
        <p:nvSpPr>
          <p:cNvPr id="312" name="TextBox 312"/>
          <p:cNvSpPr txBox="1"/>
          <p:nvPr/>
        </p:nvSpPr>
        <p:spPr>
          <a:xfrm>
            <a:off x="6873653" y="5851158"/>
            <a:ext cx="293928" cy="93381"/>
          </a:xfrm>
          <a:prstGeom prst="rect">
            <a:avLst/>
          </a:prstGeom>
        </p:spPr>
        <p:txBody>
          <a:bodyPr lIns="0" tIns="0" rIns="0" bIns="0" rtlCol="0" anchor="t">
            <a:spAutoFit/>
          </a:bodyPr>
          <a:lstStyle/>
          <a:p>
            <a:pPr algn="l">
              <a:lnSpc>
                <a:spcPts val="783"/>
              </a:lnSpc>
            </a:pPr>
            <a:r>
              <a:rPr lang="en-US" sz="559" spc="-12">
                <a:solidFill>
                  <a:srgbClr val="231F20"/>
                </a:solidFill>
                <a:latin typeface="Montserrat"/>
              </a:rPr>
              <a:t>CZECHY</a:t>
            </a:r>
          </a:p>
        </p:txBody>
      </p:sp>
      <p:sp>
        <p:nvSpPr>
          <p:cNvPr id="313" name="TextBox 313"/>
          <p:cNvSpPr txBox="1"/>
          <p:nvPr/>
        </p:nvSpPr>
        <p:spPr>
          <a:xfrm>
            <a:off x="6876297" y="2707227"/>
            <a:ext cx="349549" cy="93381"/>
          </a:xfrm>
          <a:prstGeom prst="rect">
            <a:avLst/>
          </a:prstGeom>
        </p:spPr>
        <p:txBody>
          <a:bodyPr lIns="0" tIns="0" rIns="0" bIns="0" rtlCol="0" anchor="t">
            <a:spAutoFit/>
          </a:bodyPr>
          <a:lstStyle/>
          <a:p>
            <a:pPr algn="l">
              <a:lnSpc>
                <a:spcPts val="783"/>
              </a:lnSpc>
            </a:pPr>
            <a:r>
              <a:rPr lang="en-US" sz="559" spc="-12">
                <a:solidFill>
                  <a:srgbClr val="231F20"/>
                </a:solidFill>
                <a:latin typeface="Montserrat"/>
              </a:rPr>
              <a:t>SZWECJA</a:t>
            </a:r>
          </a:p>
        </p:txBody>
      </p:sp>
      <p:sp>
        <p:nvSpPr>
          <p:cNvPr id="314" name="TextBox 314"/>
          <p:cNvSpPr txBox="1"/>
          <p:nvPr/>
        </p:nvSpPr>
        <p:spPr>
          <a:xfrm>
            <a:off x="7430834" y="5228771"/>
            <a:ext cx="297928" cy="93381"/>
          </a:xfrm>
          <a:prstGeom prst="rect">
            <a:avLst/>
          </a:prstGeom>
        </p:spPr>
        <p:txBody>
          <a:bodyPr lIns="0" tIns="0" rIns="0" bIns="0" rtlCol="0" anchor="t">
            <a:spAutoFit/>
          </a:bodyPr>
          <a:lstStyle/>
          <a:p>
            <a:pPr algn="l">
              <a:lnSpc>
                <a:spcPts val="783"/>
              </a:lnSpc>
            </a:pPr>
            <a:r>
              <a:rPr lang="en-US" sz="559" spc="-12">
                <a:solidFill>
                  <a:srgbClr val="231F20"/>
                </a:solidFill>
                <a:latin typeface="Montserrat"/>
              </a:rPr>
              <a:t>POLSKA</a:t>
            </a:r>
          </a:p>
        </p:txBody>
      </p:sp>
      <p:sp>
        <p:nvSpPr>
          <p:cNvPr id="315" name="TextBox 315"/>
          <p:cNvSpPr txBox="1"/>
          <p:nvPr/>
        </p:nvSpPr>
        <p:spPr>
          <a:xfrm>
            <a:off x="6635709" y="6510015"/>
            <a:ext cx="1097339" cy="471751"/>
          </a:xfrm>
          <a:prstGeom prst="rect">
            <a:avLst/>
          </a:prstGeom>
        </p:spPr>
        <p:txBody>
          <a:bodyPr lIns="0" tIns="0" rIns="0" bIns="0" rtlCol="0" anchor="t">
            <a:spAutoFit/>
          </a:bodyPr>
          <a:lstStyle/>
          <a:p>
            <a:pPr algn="r">
              <a:lnSpc>
                <a:spcPts val="533"/>
              </a:lnSpc>
            </a:pPr>
            <a:r>
              <a:rPr lang="en-US" sz="559" spc="-12">
                <a:solidFill>
                  <a:srgbClr val="231F20"/>
                </a:solidFill>
                <a:latin typeface="Montserrat"/>
              </a:rPr>
              <a:t>WĘGRY</a:t>
            </a:r>
          </a:p>
          <a:p>
            <a:pPr algn="l">
              <a:lnSpc>
                <a:spcPts val="187"/>
              </a:lnSpc>
            </a:pPr>
            <a:r>
              <a:rPr lang="en-US" sz="310" spc="-6">
                <a:solidFill>
                  <a:srgbClr val="393839"/>
                </a:solidFill>
                <a:latin typeface="IBM Plex Sans Condensed"/>
              </a:rPr>
              <a:t>KÄRNTEN</a:t>
            </a:r>
          </a:p>
          <a:p>
            <a:pPr algn="l" rtl="1">
              <a:lnSpc>
                <a:spcPts val="191"/>
              </a:lnSpc>
            </a:pPr>
            <a:endParaRPr lang="en-US" sz="310" spc="-6">
              <a:solidFill>
                <a:srgbClr val="393839"/>
              </a:solidFill>
              <a:latin typeface="IBM Plex Sans Condensed"/>
            </a:endParaRPr>
          </a:p>
          <a:p>
            <a:pPr algn="l">
              <a:lnSpc>
                <a:spcPts val="1399"/>
              </a:lnSpc>
            </a:pPr>
            <a:r>
              <a:rPr lang="en-US" sz="559" spc="-12">
                <a:solidFill>
                  <a:srgbClr val="231F20"/>
                </a:solidFill>
                <a:latin typeface="Montserrat"/>
              </a:rPr>
              <a:t>SŁOWENIA</a:t>
            </a:r>
          </a:p>
          <a:p>
            <a:pPr algn="l">
              <a:lnSpc>
                <a:spcPts val="171"/>
              </a:lnSpc>
            </a:pPr>
            <a:r>
              <a:rPr lang="en-US" sz="342" spc="-7">
                <a:solidFill>
                  <a:srgbClr val="231F20"/>
                </a:solidFill>
                <a:latin typeface="Montserrat"/>
              </a:rPr>
              <a:t>Lublana</a:t>
            </a:r>
          </a:p>
          <a:p>
            <a:pPr algn="l">
              <a:lnSpc>
                <a:spcPts val="171"/>
              </a:lnSpc>
            </a:pPr>
            <a:r>
              <a:rPr lang="en-US" sz="342" spc="-7">
                <a:solidFill>
                  <a:srgbClr val="231F20"/>
                </a:solidFill>
                <a:latin typeface="Montserrat"/>
              </a:rPr>
              <a:t>Zagrzeb</a:t>
            </a:r>
          </a:p>
          <a:p>
            <a:pPr algn="l">
              <a:lnSpc>
                <a:spcPts val="930"/>
              </a:lnSpc>
            </a:pPr>
            <a:r>
              <a:rPr lang="en-US" sz="559" spc="-12">
                <a:solidFill>
                  <a:srgbClr val="231F20"/>
                </a:solidFill>
                <a:latin typeface="Montserrat"/>
              </a:rPr>
              <a:t>CHORWACJA</a:t>
            </a:r>
          </a:p>
          <a:p>
            <a:pPr algn="r">
              <a:lnSpc>
                <a:spcPts val="386"/>
              </a:lnSpc>
            </a:pPr>
            <a:r>
              <a:rPr lang="en-US" sz="232" spc="5">
                <a:solidFill>
                  <a:srgbClr val="3C62AE"/>
                </a:solidFill>
                <a:latin typeface="IBM Plex Sans Italics"/>
              </a:rPr>
              <a:t>Dunav</a:t>
            </a:r>
          </a:p>
        </p:txBody>
      </p:sp>
      <p:sp>
        <p:nvSpPr>
          <p:cNvPr id="316" name="TextBox 316"/>
          <p:cNvSpPr txBox="1"/>
          <p:nvPr/>
        </p:nvSpPr>
        <p:spPr>
          <a:xfrm>
            <a:off x="7472013" y="6049681"/>
            <a:ext cx="409108" cy="93381"/>
          </a:xfrm>
          <a:prstGeom prst="rect">
            <a:avLst/>
          </a:prstGeom>
        </p:spPr>
        <p:txBody>
          <a:bodyPr lIns="0" tIns="0" rIns="0" bIns="0" rtlCol="0" anchor="t">
            <a:spAutoFit/>
          </a:bodyPr>
          <a:lstStyle/>
          <a:p>
            <a:pPr algn="l">
              <a:lnSpc>
                <a:spcPts val="783"/>
              </a:lnSpc>
            </a:pPr>
            <a:r>
              <a:rPr lang="en-US" sz="559" spc="-12">
                <a:solidFill>
                  <a:srgbClr val="231F20"/>
                </a:solidFill>
                <a:latin typeface="Montserrat"/>
              </a:rPr>
              <a:t>SŁOWACJA</a:t>
            </a:r>
          </a:p>
        </p:txBody>
      </p:sp>
      <p:sp>
        <p:nvSpPr>
          <p:cNvPr id="317" name="TextBox 317"/>
          <p:cNvSpPr txBox="1"/>
          <p:nvPr/>
        </p:nvSpPr>
        <p:spPr>
          <a:xfrm>
            <a:off x="8168685" y="2619271"/>
            <a:ext cx="385227" cy="93381"/>
          </a:xfrm>
          <a:prstGeom prst="rect">
            <a:avLst/>
          </a:prstGeom>
        </p:spPr>
        <p:txBody>
          <a:bodyPr lIns="0" tIns="0" rIns="0" bIns="0" rtlCol="0" anchor="t">
            <a:spAutoFit/>
          </a:bodyPr>
          <a:lstStyle/>
          <a:p>
            <a:pPr algn="l">
              <a:lnSpc>
                <a:spcPts val="783"/>
              </a:lnSpc>
            </a:pPr>
            <a:r>
              <a:rPr lang="en-US" sz="559" spc="-12">
                <a:solidFill>
                  <a:srgbClr val="231F20"/>
                </a:solidFill>
                <a:latin typeface="Montserrat"/>
              </a:rPr>
              <a:t>FINLANDIA</a:t>
            </a:r>
          </a:p>
        </p:txBody>
      </p:sp>
      <p:sp>
        <p:nvSpPr>
          <p:cNvPr id="318" name="TextBox 318"/>
          <p:cNvSpPr txBox="1"/>
          <p:nvPr/>
        </p:nvSpPr>
        <p:spPr>
          <a:xfrm>
            <a:off x="8237111" y="3569312"/>
            <a:ext cx="317804" cy="93381"/>
          </a:xfrm>
          <a:prstGeom prst="rect">
            <a:avLst/>
          </a:prstGeom>
        </p:spPr>
        <p:txBody>
          <a:bodyPr lIns="0" tIns="0" rIns="0" bIns="0" rtlCol="0" anchor="t">
            <a:spAutoFit/>
          </a:bodyPr>
          <a:lstStyle/>
          <a:p>
            <a:pPr algn="l">
              <a:lnSpc>
                <a:spcPts val="783"/>
              </a:lnSpc>
            </a:pPr>
            <a:r>
              <a:rPr lang="en-US" sz="559" spc="-12">
                <a:solidFill>
                  <a:srgbClr val="231F20"/>
                </a:solidFill>
                <a:latin typeface="Montserrat"/>
              </a:rPr>
              <a:t>ESTONIA</a:t>
            </a:r>
          </a:p>
        </p:txBody>
      </p:sp>
      <p:sp>
        <p:nvSpPr>
          <p:cNvPr id="319" name="TextBox 319"/>
          <p:cNvSpPr txBox="1"/>
          <p:nvPr/>
        </p:nvSpPr>
        <p:spPr>
          <a:xfrm>
            <a:off x="8384250" y="3920159"/>
            <a:ext cx="262110" cy="144553"/>
          </a:xfrm>
          <a:prstGeom prst="rect">
            <a:avLst/>
          </a:prstGeom>
        </p:spPr>
        <p:txBody>
          <a:bodyPr lIns="0" tIns="0" rIns="0" bIns="0" rtlCol="0" anchor="t">
            <a:spAutoFit/>
          </a:bodyPr>
          <a:lstStyle/>
          <a:p>
            <a:pPr algn="l">
              <a:lnSpc>
                <a:spcPts val="379"/>
              </a:lnSpc>
            </a:pPr>
            <a:r>
              <a:rPr lang="en-US" sz="310" spc="-6">
                <a:solidFill>
                  <a:srgbClr val="393839"/>
                </a:solidFill>
                <a:latin typeface="IBM Plex Sans Condensed"/>
              </a:rPr>
              <a:t>VIDZEME</a:t>
            </a:r>
          </a:p>
          <a:p>
            <a:pPr algn="l">
              <a:lnSpc>
                <a:spcPts val="684"/>
              </a:lnSpc>
            </a:pPr>
            <a:r>
              <a:rPr lang="en-US" sz="559" spc="-12">
                <a:solidFill>
                  <a:srgbClr val="231F20"/>
                </a:solidFill>
                <a:latin typeface="Montserrat"/>
              </a:rPr>
              <a:t>ŁOTWA</a:t>
            </a:r>
          </a:p>
        </p:txBody>
      </p:sp>
      <p:sp>
        <p:nvSpPr>
          <p:cNvPr id="320" name="TextBox 320"/>
          <p:cNvSpPr txBox="1"/>
          <p:nvPr/>
        </p:nvSpPr>
        <p:spPr>
          <a:xfrm>
            <a:off x="8360229" y="8432428"/>
            <a:ext cx="297928" cy="93381"/>
          </a:xfrm>
          <a:prstGeom prst="rect">
            <a:avLst/>
          </a:prstGeom>
        </p:spPr>
        <p:txBody>
          <a:bodyPr lIns="0" tIns="0" rIns="0" bIns="0" rtlCol="0" anchor="t">
            <a:spAutoFit/>
          </a:bodyPr>
          <a:lstStyle/>
          <a:p>
            <a:pPr algn="l">
              <a:lnSpc>
                <a:spcPts val="783"/>
              </a:lnSpc>
            </a:pPr>
            <a:r>
              <a:rPr lang="en-US" sz="559" spc="-12">
                <a:solidFill>
                  <a:srgbClr val="231F20"/>
                </a:solidFill>
                <a:latin typeface="Montserrat"/>
              </a:rPr>
              <a:t>GRECJA</a:t>
            </a:r>
          </a:p>
        </p:txBody>
      </p:sp>
      <p:sp>
        <p:nvSpPr>
          <p:cNvPr id="321" name="TextBox 321"/>
          <p:cNvSpPr txBox="1"/>
          <p:nvPr/>
        </p:nvSpPr>
        <p:spPr>
          <a:xfrm>
            <a:off x="8440733" y="6821179"/>
            <a:ext cx="337539" cy="93381"/>
          </a:xfrm>
          <a:prstGeom prst="rect">
            <a:avLst/>
          </a:prstGeom>
        </p:spPr>
        <p:txBody>
          <a:bodyPr lIns="0" tIns="0" rIns="0" bIns="0" rtlCol="0" anchor="t">
            <a:spAutoFit/>
          </a:bodyPr>
          <a:lstStyle/>
          <a:p>
            <a:pPr algn="l">
              <a:lnSpc>
                <a:spcPts val="783"/>
              </a:lnSpc>
            </a:pPr>
            <a:r>
              <a:rPr lang="en-US" sz="559" spc="-12">
                <a:solidFill>
                  <a:srgbClr val="231F20"/>
                </a:solidFill>
                <a:latin typeface="Montserrat"/>
              </a:rPr>
              <a:t>RUMUNIA</a:t>
            </a:r>
          </a:p>
        </p:txBody>
      </p:sp>
      <p:sp>
        <p:nvSpPr>
          <p:cNvPr id="322" name="TextBox 322"/>
          <p:cNvSpPr txBox="1"/>
          <p:nvPr/>
        </p:nvSpPr>
        <p:spPr>
          <a:xfrm>
            <a:off x="8516593" y="7526900"/>
            <a:ext cx="377290" cy="93381"/>
          </a:xfrm>
          <a:prstGeom prst="rect">
            <a:avLst/>
          </a:prstGeom>
        </p:spPr>
        <p:txBody>
          <a:bodyPr lIns="0" tIns="0" rIns="0" bIns="0" rtlCol="0" anchor="t">
            <a:spAutoFit/>
          </a:bodyPr>
          <a:lstStyle/>
          <a:p>
            <a:pPr algn="l">
              <a:lnSpc>
                <a:spcPts val="783"/>
              </a:lnSpc>
            </a:pPr>
            <a:r>
              <a:rPr lang="en-US" sz="559" spc="-12">
                <a:solidFill>
                  <a:srgbClr val="231F20"/>
                </a:solidFill>
                <a:latin typeface="Montserrat"/>
              </a:rPr>
              <a:t>BUŁGARIA</a:t>
            </a:r>
          </a:p>
        </p:txBody>
      </p:sp>
      <p:sp>
        <p:nvSpPr>
          <p:cNvPr id="323" name="TextBox 323"/>
          <p:cNvSpPr txBox="1"/>
          <p:nvPr/>
        </p:nvSpPr>
        <p:spPr>
          <a:xfrm>
            <a:off x="10248832" y="9230301"/>
            <a:ext cx="198619" cy="93381"/>
          </a:xfrm>
          <a:prstGeom prst="rect">
            <a:avLst/>
          </a:prstGeom>
        </p:spPr>
        <p:txBody>
          <a:bodyPr lIns="0" tIns="0" rIns="0" bIns="0" rtlCol="0" anchor="t">
            <a:spAutoFit/>
          </a:bodyPr>
          <a:lstStyle/>
          <a:p>
            <a:pPr algn="l">
              <a:lnSpc>
                <a:spcPts val="783"/>
              </a:lnSpc>
            </a:pPr>
            <a:r>
              <a:rPr lang="en-US" sz="559" spc="-12">
                <a:solidFill>
                  <a:srgbClr val="231F20"/>
                </a:solidFill>
                <a:latin typeface="Montserrat"/>
              </a:rPr>
              <a:t>CYPR</a:t>
            </a:r>
          </a:p>
        </p:txBody>
      </p:sp>
      <p:sp>
        <p:nvSpPr>
          <p:cNvPr id="324" name="TextBox 324"/>
          <p:cNvSpPr txBox="1"/>
          <p:nvPr/>
        </p:nvSpPr>
        <p:spPr>
          <a:xfrm>
            <a:off x="5963344" y="7765996"/>
            <a:ext cx="418352" cy="65468"/>
          </a:xfrm>
          <a:prstGeom prst="rect">
            <a:avLst/>
          </a:prstGeom>
        </p:spPr>
        <p:txBody>
          <a:bodyPr lIns="0" tIns="0" rIns="0" bIns="0" rtlCol="0" anchor="t">
            <a:spAutoFit/>
          </a:bodyPr>
          <a:lstStyle/>
          <a:p>
            <a:pPr algn="l">
              <a:lnSpc>
                <a:spcPts val="433"/>
              </a:lnSpc>
            </a:pPr>
            <a:r>
              <a:rPr lang="en-US" sz="309" spc="-7">
                <a:solidFill>
                  <a:srgbClr val="231F20"/>
                </a:solidFill>
                <a:latin typeface="Montserrat"/>
              </a:rPr>
              <a:t>CITTÀ DEL VATICANO</a:t>
            </a:r>
          </a:p>
        </p:txBody>
      </p:sp>
      <p:sp>
        <p:nvSpPr>
          <p:cNvPr id="325" name="TextBox 325"/>
          <p:cNvSpPr txBox="1"/>
          <p:nvPr/>
        </p:nvSpPr>
        <p:spPr>
          <a:xfrm>
            <a:off x="2097437" y="7651346"/>
            <a:ext cx="165073"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Lizbona</a:t>
            </a:r>
          </a:p>
        </p:txBody>
      </p:sp>
      <p:sp>
        <p:nvSpPr>
          <p:cNvPr id="326" name="TextBox 326"/>
          <p:cNvSpPr txBox="1"/>
          <p:nvPr/>
        </p:nvSpPr>
        <p:spPr>
          <a:xfrm>
            <a:off x="2209682" y="8927964"/>
            <a:ext cx="121380"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Rabat</a:t>
            </a:r>
          </a:p>
        </p:txBody>
      </p:sp>
      <p:sp>
        <p:nvSpPr>
          <p:cNvPr id="327" name="TextBox 327"/>
          <p:cNvSpPr txBox="1"/>
          <p:nvPr/>
        </p:nvSpPr>
        <p:spPr>
          <a:xfrm>
            <a:off x="3306200" y="1114094"/>
            <a:ext cx="201599"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Reykjavík</a:t>
            </a:r>
          </a:p>
        </p:txBody>
      </p:sp>
      <p:sp>
        <p:nvSpPr>
          <p:cNvPr id="328" name="TextBox 328"/>
          <p:cNvSpPr txBox="1"/>
          <p:nvPr/>
        </p:nvSpPr>
        <p:spPr>
          <a:xfrm>
            <a:off x="3357930" y="7621624"/>
            <a:ext cx="155371"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Madryd</a:t>
            </a:r>
          </a:p>
        </p:txBody>
      </p:sp>
      <p:sp>
        <p:nvSpPr>
          <p:cNvPr id="329" name="TextBox 329"/>
          <p:cNvSpPr txBox="1"/>
          <p:nvPr/>
        </p:nvSpPr>
        <p:spPr>
          <a:xfrm>
            <a:off x="3887883" y="4377481"/>
            <a:ext cx="135926"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Dublin</a:t>
            </a:r>
          </a:p>
        </p:txBody>
      </p:sp>
      <p:sp>
        <p:nvSpPr>
          <p:cNvPr id="330" name="TextBox 330"/>
          <p:cNvSpPr txBox="1"/>
          <p:nvPr/>
        </p:nvSpPr>
        <p:spPr>
          <a:xfrm>
            <a:off x="4443435" y="8765318"/>
            <a:ext cx="123825"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Algier</a:t>
            </a:r>
          </a:p>
        </p:txBody>
      </p:sp>
      <p:sp>
        <p:nvSpPr>
          <p:cNvPr id="331" name="TextBox 331"/>
          <p:cNvSpPr txBox="1"/>
          <p:nvPr/>
        </p:nvSpPr>
        <p:spPr>
          <a:xfrm>
            <a:off x="4653425" y="5086903"/>
            <a:ext cx="157775"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Londyn</a:t>
            </a:r>
          </a:p>
        </p:txBody>
      </p:sp>
      <p:sp>
        <p:nvSpPr>
          <p:cNvPr id="332" name="TextBox 332"/>
          <p:cNvSpPr txBox="1"/>
          <p:nvPr/>
        </p:nvSpPr>
        <p:spPr>
          <a:xfrm>
            <a:off x="4871321" y="5768381"/>
            <a:ext cx="116572"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Paryż</a:t>
            </a:r>
          </a:p>
        </p:txBody>
      </p:sp>
      <p:sp>
        <p:nvSpPr>
          <p:cNvPr id="333" name="TextBox 333"/>
          <p:cNvSpPr txBox="1"/>
          <p:nvPr/>
        </p:nvSpPr>
        <p:spPr>
          <a:xfrm>
            <a:off x="5193597" y="5038720"/>
            <a:ext cx="240352" cy="94003"/>
          </a:xfrm>
          <a:prstGeom prst="rect">
            <a:avLst/>
          </a:prstGeom>
        </p:spPr>
        <p:txBody>
          <a:bodyPr lIns="0" tIns="0" rIns="0" bIns="0" rtlCol="0" anchor="t">
            <a:spAutoFit/>
          </a:bodyPr>
          <a:lstStyle/>
          <a:p>
            <a:pPr algn="just">
              <a:lnSpc>
                <a:spcPts val="336"/>
              </a:lnSpc>
            </a:pPr>
            <a:r>
              <a:rPr lang="en-US" sz="342" spc="-7">
                <a:solidFill>
                  <a:srgbClr val="231F20"/>
                </a:solidFill>
                <a:latin typeface="Montserrat"/>
              </a:rPr>
              <a:t>Amsterdam Haga</a:t>
            </a:r>
          </a:p>
        </p:txBody>
      </p:sp>
      <p:sp>
        <p:nvSpPr>
          <p:cNvPr id="334" name="TextBox 334"/>
          <p:cNvSpPr txBox="1"/>
          <p:nvPr/>
        </p:nvSpPr>
        <p:spPr>
          <a:xfrm>
            <a:off x="5219990" y="5734880"/>
            <a:ext cx="262201"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Luksemburg</a:t>
            </a:r>
          </a:p>
        </p:txBody>
      </p:sp>
      <p:sp>
        <p:nvSpPr>
          <p:cNvPr id="335" name="TextBox 335"/>
          <p:cNvSpPr txBox="1"/>
          <p:nvPr/>
        </p:nvSpPr>
        <p:spPr>
          <a:xfrm>
            <a:off x="5301783" y="5380387"/>
            <a:ext cx="184558"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Bruksela</a:t>
            </a:r>
          </a:p>
        </p:txBody>
      </p:sp>
      <p:sp>
        <p:nvSpPr>
          <p:cNvPr id="336" name="TextBox 336"/>
          <p:cNvSpPr txBox="1"/>
          <p:nvPr/>
        </p:nvSpPr>
        <p:spPr>
          <a:xfrm>
            <a:off x="5482363" y="6384943"/>
            <a:ext cx="126229"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Berno</a:t>
            </a:r>
          </a:p>
        </p:txBody>
      </p:sp>
      <p:sp>
        <p:nvSpPr>
          <p:cNvPr id="337" name="TextBox 337"/>
          <p:cNvSpPr txBox="1"/>
          <p:nvPr/>
        </p:nvSpPr>
        <p:spPr>
          <a:xfrm>
            <a:off x="5877959" y="8958335"/>
            <a:ext cx="116527"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Tunis</a:t>
            </a:r>
          </a:p>
        </p:txBody>
      </p:sp>
      <p:sp>
        <p:nvSpPr>
          <p:cNvPr id="338" name="TextBox 338"/>
          <p:cNvSpPr txBox="1"/>
          <p:nvPr/>
        </p:nvSpPr>
        <p:spPr>
          <a:xfrm>
            <a:off x="6246073" y="7720393"/>
            <a:ext cx="116527"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Rzym</a:t>
            </a:r>
          </a:p>
        </p:txBody>
      </p:sp>
      <p:sp>
        <p:nvSpPr>
          <p:cNvPr id="339" name="TextBox 339"/>
          <p:cNvSpPr txBox="1"/>
          <p:nvPr/>
        </p:nvSpPr>
        <p:spPr>
          <a:xfrm>
            <a:off x="6514869" y="3249132"/>
            <a:ext cx="97128"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Oslo</a:t>
            </a:r>
          </a:p>
        </p:txBody>
      </p:sp>
      <p:sp>
        <p:nvSpPr>
          <p:cNvPr id="340" name="TextBox 340"/>
          <p:cNvSpPr txBox="1"/>
          <p:nvPr/>
        </p:nvSpPr>
        <p:spPr>
          <a:xfrm>
            <a:off x="6402578" y="4324990"/>
            <a:ext cx="237907"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Kopenhaga</a:t>
            </a:r>
          </a:p>
        </p:txBody>
      </p:sp>
      <p:sp>
        <p:nvSpPr>
          <p:cNvPr id="341" name="TextBox 341"/>
          <p:cNvSpPr txBox="1"/>
          <p:nvPr/>
        </p:nvSpPr>
        <p:spPr>
          <a:xfrm>
            <a:off x="6710308" y="5144956"/>
            <a:ext cx="123825"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Berlin</a:t>
            </a:r>
          </a:p>
        </p:txBody>
      </p:sp>
      <p:sp>
        <p:nvSpPr>
          <p:cNvPr id="342" name="TextBox 342"/>
          <p:cNvSpPr txBox="1"/>
          <p:nvPr/>
        </p:nvSpPr>
        <p:spPr>
          <a:xfrm>
            <a:off x="6718917" y="9271894"/>
            <a:ext cx="155416"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Valletta</a:t>
            </a:r>
          </a:p>
        </p:txBody>
      </p:sp>
      <p:sp>
        <p:nvSpPr>
          <p:cNvPr id="343" name="TextBox 343"/>
          <p:cNvSpPr txBox="1"/>
          <p:nvPr/>
        </p:nvSpPr>
        <p:spPr>
          <a:xfrm>
            <a:off x="6855805" y="5719586"/>
            <a:ext cx="121421"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Praga</a:t>
            </a:r>
          </a:p>
        </p:txBody>
      </p:sp>
      <p:sp>
        <p:nvSpPr>
          <p:cNvPr id="344" name="TextBox 344"/>
          <p:cNvSpPr txBox="1"/>
          <p:nvPr/>
        </p:nvSpPr>
        <p:spPr>
          <a:xfrm>
            <a:off x="7070163" y="6231074"/>
            <a:ext cx="155371"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Wiedeń</a:t>
            </a:r>
          </a:p>
        </p:txBody>
      </p:sp>
      <p:sp>
        <p:nvSpPr>
          <p:cNvPr id="345" name="TextBox 345"/>
          <p:cNvSpPr txBox="1"/>
          <p:nvPr/>
        </p:nvSpPr>
        <p:spPr>
          <a:xfrm>
            <a:off x="7286924" y="6233201"/>
            <a:ext cx="230696"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Bratysława</a:t>
            </a:r>
          </a:p>
        </p:txBody>
      </p:sp>
      <p:sp>
        <p:nvSpPr>
          <p:cNvPr id="346" name="TextBox 346"/>
          <p:cNvSpPr txBox="1"/>
          <p:nvPr/>
        </p:nvSpPr>
        <p:spPr>
          <a:xfrm>
            <a:off x="7430979" y="7666600"/>
            <a:ext cx="213659"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Podgorica</a:t>
            </a:r>
          </a:p>
        </p:txBody>
      </p:sp>
      <p:sp>
        <p:nvSpPr>
          <p:cNvPr id="347" name="TextBox 347"/>
          <p:cNvSpPr txBox="1"/>
          <p:nvPr/>
        </p:nvSpPr>
        <p:spPr>
          <a:xfrm>
            <a:off x="7483321" y="7313975"/>
            <a:ext cx="191856"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Sarajewo</a:t>
            </a:r>
          </a:p>
        </p:txBody>
      </p:sp>
      <p:sp>
        <p:nvSpPr>
          <p:cNvPr id="348" name="TextBox 348"/>
          <p:cNvSpPr txBox="1"/>
          <p:nvPr/>
        </p:nvSpPr>
        <p:spPr>
          <a:xfrm>
            <a:off x="7698114" y="7880259"/>
            <a:ext cx="131123"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Tirana</a:t>
            </a:r>
          </a:p>
        </p:txBody>
      </p:sp>
      <p:sp>
        <p:nvSpPr>
          <p:cNvPr id="349" name="TextBox 349"/>
          <p:cNvSpPr txBox="1"/>
          <p:nvPr/>
        </p:nvSpPr>
        <p:spPr>
          <a:xfrm>
            <a:off x="7607454" y="6378552"/>
            <a:ext cx="220912"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Budapeszt</a:t>
            </a:r>
          </a:p>
        </p:txBody>
      </p:sp>
      <p:sp>
        <p:nvSpPr>
          <p:cNvPr id="350" name="TextBox 350"/>
          <p:cNvSpPr txBox="1"/>
          <p:nvPr/>
        </p:nvSpPr>
        <p:spPr>
          <a:xfrm>
            <a:off x="7780519" y="7013058"/>
            <a:ext cx="162669"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Belgrad</a:t>
            </a:r>
          </a:p>
        </p:txBody>
      </p:sp>
      <p:sp>
        <p:nvSpPr>
          <p:cNvPr id="351" name="TextBox 351"/>
          <p:cNvSpPr txBox="1"/>
          <p:nvPr/>
        </p:nvSpPr>
        <p:spPr>
          <a:xfrm>
            <a:off x="7895345" y="5188585"/>
            <a:ext cx="211255"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Warszawa</a:t>
            </a:r>
          </a:p>
        </p:txBody>
      </p:sp>
      <p:sp>
        <p:nvSpPr>
          <p:cNvPr id="352" name="TextBox 352"/>
          <p:cNvSpPr txBox="1"/>
          <p:nvPr/>
        </p:nvSpPr>
        <p:spPr>
          <a:xfrm>
            <a:off x="8074138" y="7724349"/>
            <a:ext cx="143270"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Skopje</a:t>
            </a:r>
          </a:p>
        </p:txBody>
      </p:sp>
      <p:sp>
        <p:nvSpPr>
          <p:cNvPr id="353" name="TextBox 353"/>
          <p:cNvSpPr txBox="1"/>
          <p:nvPr/>
        </p:nvSpPr>
        <p:spPr>
          <a:xfrm>
            <a:off x="8258520" y="3990444"/>
            <a:ext cx="106830"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Ryga</a:t>
            </a:r>
          </a:p>
        </p:txBody>
      </p:sp>
      <p:sp>
        <p:nvSpPr>
          <p:cNvPr id="354" name="TextBox 354"/>
          <p:cNvSpPr txBox="1"/>
          <p:nvPr/>
        </p:nvSpPr>
        <p:spPr>
          <a:xfrm>
            <a:off x="8290283" y="3403736"/>
            <a:ext cx="140820"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Tallinn</a:t>
            </a:r>
          </a:p>
        </p:txBody>
      </p:sp>
      <p:sp>
        <p:nvSpPr>
          <p:cNvPr id="355" name="TextBox 355"/>
          <p:cNvSpPr txBox="1"/>
          <p:nvPr/>
        </p:nvSpPr>
        <p:spPr>
          <a:xfrm>
            <a:off x="8343020" y="7521942"/>
            <a:ext cx="106830"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Sofia</a:t>
            </a:r>
          </a:p>
        </p:txBody>
      </p:sp>
      <p:sp>
        <p:nvSpPr>
          <p:cNvPr id="356" name="TextBox 356"/>
          <p:cNvSpPr txBox="1"/>
          <p:nvPr/>
        </p:nvSpPr>
        <p:spPr>
          <a:xfrm>
            <a:off x="8281461" y="3219146"/>
            <a:ext cx="167563"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Helsinki</a:t>
            </a:r>
          </a:p>
        </p:txBody>
      </p:sp>
      <p:sp>
        <p:nvSpPr>
          <p:cNvPr id="357" name="TextBox 357"/>
          <p:cNvSpPr txBox="1"/>
          <p:nvPr/>
        </p:nvSpPr>
        <p:spPr>
          <a:xfrm>
            <a:off x="8557904" y="8728207"/>
            <a:ext cx="121380"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Ateny</a:t>
            </a:r>
          </a:p>
        </p:txBody>
      </p:sp>
      <p:sp>
        <p:nvSpPr>
          <p:cNvPr id="358" name="TextBox 358"/>
          <p:cNvSpPr txBox="1"/>
          <p:nvPr/>
        </p:nvSpPr>
        <p:spPr>
          <a:xfrm>
            <a:off x="8662112" y="4692954"/>
            <a:ext cx="123825"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Mińsk</a:t>
            </a:r>
          </a:p>
        </p:txBody>
      </p:sp>
      <p:sp>
        <p:nvSpPr>
          <p:cNvPr id="359" name="TextBox 359"/>
          <p:cNvSpPr txBox="1"/>
          <p:nvPr/>
        </p:nvSpPr>
        <p:spPr>
          <a:xfrm>
            <a:off x="8862314" y="7067246"/>
            <a:ext cx="208806"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Bukareszt</a:t>
            </a:r>
          </a:p>
        </p:txBody>
      </p:sp>
      <p:sp>
        <p:nvSpPr>
          <p:cNvPr id="360" name="TextBox 360"/>
          <p:cNvSpPr txBox="1"/>
          <p:nvPr/>
        </p:nvSpPr>
        <p:spPr>
          <a:xfrm>
            <a:off x="9150944" y="6413446"/>
            <a:ext cx="213659"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Kiszyniów</a:t>
            </a:r>
          </a:p>
        </p:txBody>
      </p:sp>
      <p:sp>
        <p:nvSpPr>
          <p:cNvPr id="361" name="TextBox 361"/>
          <p:cNvSpPr txBox="1"/>
          <p:nvPr/>
        </p:nvSpPr>
        <p:spPr>
          <a:xfrm>
            <a:off x="9413934" y="5492410"/>
            <a:ext cx="116527"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Kijów</a:t>
            </a:r>
          </a:p>
        </p:txBody>
      </p:sp>
      <p:sp>
        <p:nvSpPr>
          <p:cNvPr id="362" name="TextBox 362"/>
          <p:cNvSpPr txBox="1"/>
          <p:nvPr/>
        </p:nvSpPr>
        <p:spPr>
          <a:xfrm>
            <a:off x="10089075" y="8015700"/>
            <a:ext cx="148118"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Ankara</a:t>
            </a:r>
          </a:p>
        </p:txBody>
      </p:sp>
      <p:sp>
        <p:nvSpPr>
          <p:cNvPr id="363" name="TextBox 363"/>
          <p:cNvSpPr txBox="1"/>
          <p:nvPr/>
        </p:nvSpPr>
        <p:spPr>
          <a:xfrm>
            <a:off x="10140764" y="3973889"/>
            <a:ext cx="169967"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Moskwa</a:t>
            </a:r>
          </a:p>
        </p:txBody>
      </p:sp>
      <p:sp>
        <p:nvSpPr>
          <p:cNvPr id="364" name="TextBox 364"/>
          <p:cNvSpPr txBox="1"/>
          <p:nvPr/>
        </p:nvSpPr>
        <p:spPr>
          <a:xfrm>
            <a:off x="10547327" y="9150096"/>
            <a:ext cx="152967"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Nikozja</a:t>
            </a:r>
          </a:p>
        </p:txBody>
      </p:sp>
      <p:sp>
        <p:nvSpPr>
          <p:cNvPr id="365" name="TextBox 365"/>
          <p:cNvSpPr txBox="1"/>
          <p:nvPr/>
        </p:nvSpPr>
        <p:spPr>
          <a:xfrm>
            <a:off x="10902025" y="9383354"/>
            <a:ext cx="126229"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Bejrut</a:t>
            </a:r>
          </a:p>
        </p:txBody>
      </p:sp>
      <p:sp>
        <p:nvSpPr>
          <p:cNvPr id="366" name="TextBox 366"/>
          <p:cNvSpPr txBox="1"/>
          <p:nvPr/>
        </p:nvSpPr>
        <p:spPr>
          <a:xfrm>
            <a:off x="11221811" y="9410337"/>
            <a:ext cx="213700" cy="60769"/>
          </a:xfrm>
          <a:prstGeom prst="rect">
            <a:avLst/>
          </a:prstGeom>
        </p:spPr>
        <p:txBody>
          <a:bodyPr lIns="0" tIns="0" rIns="0" bIns="0" rtlCol="0" anchor="t">
            <a:spAutoFit/>
          </a:bodyPr>
          <a:lstStyle/>
          <a:p>
            <a:pPr algn="l">
              <a:lnSpc>
                <a:spcPts val="479"/>
              </a:lnSpc>
            </a:pPr>
            <a:r>
              <a:rPr lang="en-US" sz="342" spc="-7">
                <a:solidFill>
                  <a:srgbClr val="231F20"/>
                </a:solidFill>
                <a:latin typeface="Montserrat"/>
              </a:rPr>
              <a:t>Damaszek</a:t>
            </a:r>
          </a:p>
        </p:txBody>
      </p:sp>
      <p:sp>
        <p:nvSpPr>
          <p:cNvPr id="367" name="TextBox 367"/>
          <p:cNvSpPr txBox="1"/>
          <p:nvPr/>
        </p:nvSpPr>
        <p:spPr>
          <a:xfrm>
            <a:off x="5044404" y="3979940"/>
            <a:ext cx="444577" cy="187688"/>
          </a:xfrm>
          <a:prstGeom prst="rect">
            <a:avLst/>
          </a:prstGeom>
        </p:spPr>
        <p:txBody>
          <a:bodyPr lIns="0" tIns="0" rIns="0" bIns="0" rtlCol="0" anchor="t">
            <a:spAutoFit/>
          </a:bodyPr>
          <a:lstStyle/>
          <a:p>
            <a:pPr algn="ctr">
              <a:lnSpc>
                <a:spcPts val="745"/>
              </a:lnSpc>
            </a:pPr>
            <a:r>
              <a:rPr lang="en-US" sz="621" spc="14">
                <a:solidFill>
                  <a:srgbClr val="007DC5"/>
                </a:solidFill>
                <a:latin typeface="IBM Plex Sans Italics"/>
              </a:rPr>
              <a:t>MORZE PÓŁNOCNE</a:t>
            </a:r>
          </a:p>
        </p:txBody>
      </p:sp>
      <p:sp>
        <p:nvSpPr>
          <p:cNvPr id="368" name="TextBox 368"/>
          <p:cNvSpPr txBox="1"/>
          <p:nvPr/>
        </p:nvSpPr>
        <p:spPr>
          <a:xfrm>
            <a:off x="5040281" y="1037567"/>
            <a:ext cx="482963" cy="187688"/>
          </a:xfrm>
          <a:prstGeom prst="rect">
            <a:avLst/>
          </a:prstGeom>
        </p:spPr>
        <p:txBody>
          <a:bodyPr lIns="0" tIns="0" rIns="0" bIns="0" rtlCol="0" anchor="t">
            <a:spAutoFit/>
          </a:bodyPr>
          <a:lstStyle/>
          <a:p>
            <a:pPr algn="ctr">
              <a:lnSpc>
                <a:spcPts val="745"/>
              </a:lnSpc>
            </a:pPr>
            <a:r>
              <a:rPr lang="en-US" sz="621" spc="14">
                <a:solidFill>
                  <a:srgbClr val="007DC5"/>
                </a:solidFill>
                <a:latin typeface="IBM Plex Sans Italics"/>
              </a:rPr>
              <a:t>MORZE NORWESKIE</a:t>
            </a:r>
          </a:p>
        </p:txBody>
      </p:sp>
      <p:sp>
        <p:nvSpPr>
          <p:cNvPr id="369" name="TextBox 369"/>
          <p:cNvSpPr txBox="1"/>
          <p:nvPr/>
        </p:nvSpPr>
        <p:spPr>
          <a:xfrm>
            <a:off x="5992835" y="8316708"/>
            <a:ext cx="404912" cy="140512"/>
          </a:xfrm>
          <a:prstGeom prst="rect">
            <a:avLst/>
          </a:prstGeom>
        </p:spPr>
        <p:txBody>
          <a:bodyPr lIns="0" tIns="0" rIns="0" bIns="0" rtlCol="0" anchor="t">
            <a:spAutoFit/>
          </a:bodyPr>
          <a:lstStyle/>
          <a:p>
            <a:pPr algn="ctr">
              <a:lnSpc>
                <a:spcPts val="595"/>
              </a:lnSpc>
            </a:pPr>
            <a:r>
              <a:rPr lang="en-US" sz="496" spc="11">
                <a:solidFill>
                  <a:srgbClr val="007DC5"/>
                </a:solidFill>
                <a:latin typeface="IBM Plex Sans Italics"/>
              </a:rPr>
              <a:t>MORZE TYRREŃSKIE</a:t>
            </a:r>
          </a:p>
        </p:txBody>
      </p:sp>
      <p:sp>
        <p:nvSpPr>
          <p:cNvPr id="370" name="TextBox 370"/>
          <p:cNvSpPr txBox="1"/>
          <p:nvPr/>
        </p:nvSpPr>
        <p:spPr>
          <a:xfrm>
            <a:off x="7256462" y="8896795"/>
            <a:ext cx="271317" cy="140512"/>
          </a:xfrm>
          <a:prstGeom prst="rect">
            <a:avLst/>
          </a:prstGeom>
        </p:spPr>
        <p:txBody>
          <a:bodyPr lIns="0" tIns="0" rIns="0" bIns="0" rtlCol="0" anchor="t">
            <a:spAutoFit/>
          </a:bodyPr>
          <a:lstStyle/>
          <a:p>
            <a:pPr algn="just">
              <a:lnSpc>
                <a:spcPts val="595"/>
              </a:lnSpc>
            </a:pPr>
            <a:r>
              <a:rPr lang="en-US" sz="496" spc="11">
                <a:solidFill>
                  <a:srgbClr val="007DC5"/>
                </a:solidFill>
                <a:latin typeface="IBM Plex Sans Italics"/>
              </a:rPr>
              <a:t>MORZE JOŃSKIE</a:t>
            </a:r>
          </a:p>
        </p:txBody>
      </p:sp>
      <p:sp>
        <p:nvSpPr>
          <p:cNvPr id="371" name="TextBox 371"/>
          <p:cNvSpPr txBox="1"/>
          <p:nvPr/>
        </p:nvSpPr>
        <p:spPr>
          <a:xfrm>
            <a:off x="10163003" y="7129544"/>
            <a:ext cx="260472" cy="140512"/>
          </a:xfrm>
          <a:prstGeom prst="rect">
            <a:avLst/>
          </a:prstGeom>
        </p:spPr>
        <p:txBody>
          <a:bodyPr lIns="0" tIns="0" rIns="0" bIns="0" rtlCol="0" anchor="t">
            <a:spAutoFit/>
          </a:bodyPr>
          <a:lstStyle/>
          <a:p>
            <a:pPr algn="just">
              <a:lnSpc>
                <a:spcPts val="595"/>
              </a:lnSpc>
            </a:pPr>
            <a:r>
              <a:rPr lang="en-US" sz="496" spc="11">
                <a:solidFill>
                  <a:srgbClr val="007DC5"/>
                </a:solidFill>
                <a:latin typeface="IBM Plex Sans Italics"/>
              </a:rPr>
              <a:t>MORZE CZARNE</a:t>
            </a:r>
          </a:p>
        </p:txBody>
      </p:sp>
      <p:sp>
        <p:nvSpPr>
          <p:cNvPr id="372" name="TextBox 372"/>
          <p:cNvSpPr txBox="1"/>
          <p:nvPr/>
        </p:nvSpPr>
        <p:spPr>
          <a:xfrm>
            <a:off x="3292266" y="6252577"/>
            <a:ext cx="259193" cy="112948"/>
          </a:xfrm>
          <a:prstGeom prst="rect">
            <a:avLst/>
          </a:prstGeom>
        </p:spPr>
        <p:txBody>
          <a:bodyPr lIns="0" tIns="0" rIns="0" bIns="0" rtlCol="0" anchor="t">
            <a:spAutoFit/>
          </a:bodyPr>
          <a:lstStyle/>
          <a:p>
            <a:pPr algn="ctr">
              <a:lnSpc>
                <a:spcPts val="448"/>
              </a:lnSpc>
            </a:pPr>
            <a:r>
              <a:rPr lang="en-US" sz="373" spc="8">
                <a:solidFill>
                  <a:srgbClr val="007DC5"/>
                </a:solidFill>
                <a:latin typeface="IBM Plex Sans Italics"/>
              </a:rPr>
              <a:t>ZATOKA BISKAJSKA</a:t>
            </a:r>
          </a:p>
        </p:txBody>
      </p:sp>
      <p:sp>
        <p:nvSpPr>
          <p:cNvPr id="373" name="TextBox 373"/>
          <p:cNvSpPr txBox="1"/>
          <p:nvPr/>
        </p:nvSpPr>
        <p:spPr>
          <a:xfrm>
            <a:off x="3297709" y="4776738"/>
            <a:ext cx="260908" cy="112948"/>
          </a:xfrm>
          <a:prstGeom prst="rect">
            <a:avLst/>
          </a:prstGeom>
        </p:spPr>
        <p:txBody>
          <a:bodyPr lIns="0" tIns="0" rIns="0" bIns="0" rtlCol="0" anchor="t">
            <a:spAutoFit/>
          </a:bodyPr>
          <a:lstStyle/>
          <a:p>
            <a:pPr algn="ctr">
              <a:lnSpc>
                <a:spcPts val="448"/>
              </a:lnSpc>
            </a:pPr>
            <a:r>
              <a:rPr lang="en-US" sz="373" spc="8">
                <a:solidFill>
                  <a:srgbClr val="007DC5"/>
                </a:solidFill>
                <a:latin typeface="IBM Plex Sans Italics"/>
              </a:rPr>
              <a:t>MORZE CELTYCKIE</a:t>
            </a:r>
          </a:p>
        </p:txBody>
      </p:sp>
      <p:sp>
        <p:nvSpPr>
          <p:cNvPr id="374" name="TextBox 374"/>
          <p:cNvSpPr txBox="1"/>
          <p:nvPr/>
        </p:nvSpPr>
        <p:spPr>
          <a:xfrm>
            <a:off x="4826077" y="7293483"/>
            <a:ext cx="185919" cy="112948"/>
          </a:xfrm>
          <a:prstGeom prst="rect">
            <a:avLst/>
          </a:prstGeom>
        </p:spPr>
        <p:txBody>
          <a:bodyPr lIns="0" tIns="0" rIns="0" bIns="0" rtlCol="0" anchor="t">
            <a:spAutoFit/>
          </a:bodyPr>
          <a:lstStyle/>
          <a:p>
            <a:pPr algn="ctr">
              <a:lnSpc>
                <a:spcPts val="448"/>
              </a:lnSpc>
            </a:pPr>
            <a:r>
              <a:rPr lang="en-US" sz="373" spc="8">
                <a:solidFill>
                  <a:srgbClr val="007DC5"/>
                </a:solidFill>
                <a:latin typeface="IBM Plex Sans Italics"/>
              </a:rPr>
              <a:t>ZATOKA LWIA</a:t>
            </a:r>
          </a:p>
        </p:txBody>
      </p:sp>
      <p:sp>
        <p:nvSpPr>
          <p:cNvPr id="375" name="TextBox 375"/>
          <p:cNvSpPr txBox="1"/>
          <p:nvPr/>
        </p:nvSpPr>
        <p:spPr>
          <a:xfrm>
            <a:off x="8720732" y="8589926"/>
            <a:ext cx="232796" cy="112948"/>
          </a:xfrm>
          <a:prstGeom prst="rect">
            <a:avLst/>
          </a:prstGeom>
        </p:spPr>
        <p:txBody>
          <a:bodyPr lIns="0" tIns="0" rIns="0" bIns="0" rtlCol="0" anchor="t">
            <a:spAutoFit/>
          </a:bodyPr>
          <a:lstStyle/>
          <a:p>
            <a:pPr algn="ctr">
              <a:lnSpc>
                <a:spcPts val="448"/>
              </a:lnSpc>
            </a:pPr>
            <a:r>
              <a:rPr lang="en-US" sz="373" spc="8">
                <a:solidFill>
                  <a:srgbClr val="007DC5"/>
                </a:solidFill>
                <a:latin typeface="IBM Plex Sans Italics"/>
              </a:rPr>
              <a:t>MORZE EGEJSKIE</a:t>
            </a:r>
          </a:p>
        </p:txBody>
      </p:sp>
      <p:sp>
        <p:nvSpPr>
          <p:cNvPr id="376" name="TextBox 376"/>
          <p:cNvSpPr txBox="1"/>
          <p:nvPr/>
        </p:nvSpPr>
        <p:spPr>
          <a:xfrm>
            <a:off x="8903648" y="719264"/>
            <a:ext cx="256422" cy="112948"/>
          </a:xfrm>
          <a:prstGeom prst="rect">
            <a:avLst/>
          </a:prstGeom>
        </p:spPr>
        <p:txBody>
          <a:bodyPr lIns="0" tIns="0" rIns="0" bIns="0" rtlCol="0" anchor="t">
            <a:spAutoFit/>
          </a:bodyPr>
          <a:lstStyle/>
          <a:p>
            <a:pPr algn="ctr">
              <a:lnSpc>
                <a:spcPts val="448"/>
              </a:lnSpc>
            </a:pPr>
            <a:r>
              <a:rPr lang="en-US" sz="373" spc="8">
                <a:solidFill>
                  <a:srgbClr val="007DC5"/>
                </a:solidFill>
                <a:latin typeface="IBM Plex Sans Italics"/>
              </a:rPr>
              <a:t>MORZE BARENTSA</a:t>
            </a:r>
          </a:p>
        </p:txBody>
      </p:sp>
      <p:sp>
        <p:nvSpPr>
          <p:cNvPr id="377" name="TextBox 377"/>
          <p:cNvSpPr txBox="1"/>
          <p:nvPr/>
        </p:nvSpPr>
        <p:spPr>
          <a:xfrm>
            <a:off x="9315296" y="1617517"/>
            <a:ext cx="171840" cy="112948"/>
          </a:xfrm>
          <a:prstGeom prst="rect">
            <a:avLst/>
          </a:prstGeom>
        </p:spPr>
        <p:txBody>
          <a:bodyPr lIns="0" tIns="0" rIns="0" bIns="0" rtlCol="0" anchor="t">
            <a:spAutoFit/>
          </a:bodyPr>
          <a:lstStyle/>
          <a:p>
            <a:pPr algn="just">
              <a:lnSpc>
                <a:spcPts val="448"/>
              </a:lnSpc>
            </a:pPr>
            <a:r>
              <a:rPr lang="en-US" sz="373" spc="8">
                <a:solidFill>
                  <a:srgbClr val="007DC5"/>
                </a:solidFill>
                <a:latin typeface="IBM Plex Sans Italics"/>
              </a:rPr>
              <a:t>MORZE BIAŁE</a:t>
            </a:r>
          </a:p>
        </p:txBody>
      </p:sp>
      <p:sp>
        <p:nvSpPr>
          <p:cNvPr id="378" name="TextBox 378"/>
          <p:cNvSpPr txBox="1"/>
          <p:nvPr/>
        </p:nvSpPr>
        <p:spPr>
          <a:xfrm rot="-4033920">
            <a:off x="2279611" y="4876273"/>
            <a:ext cx="276474" cy="102992"/>
          </a:xfrm>
          <a:prstGeom prst="rect">
            <a:avLst/>
          </a:prstGeom>
        </p:spPr>
        <p:txBody>
          <a:bodyPr lIns="0" tIns="0" rIns="0" bIns="0" rtlCol="0" anchor="t">
            <a:spAutoFit/>
          </a:bodyPr>
          <a:lstStyle/>
          <a:p>
            <a:pPr algn="l">
              <a:lnSpc>
                <a:spcPts val="873"/>
              </a:lnSpc>
            </a:pPr>
            <a:r>
              <a:rPr lang="en-US" sz="624" spc="499">
                <a:solidFill>
                  <a:srgbClr val="007DC5"/>
                </a:solidFill>
                <a:latin typeface="IBM Plex Sans Italics"/>
              </a:rPr>
              <a:t>OC</a:t>
            </a:r>
          </a:p>
        </p:txBody>
      </p:sp>
      <p:sp>
        <p:nvSpPr>
          <p:cNvPr id="379" name="TextBox 379"/>
          <p:cNvSpPr txBox="1"/>
          <p:nvPr/>
        </p:nvSpPr>
        <p:spPr>
          <a:xfrm rot="-3860340">
            <a:off x="2462159" y="4485312"/>
            <a:ext cx="263525" cy="102970"/>
          </a:xfrm>
          <a:prstGeom prst="rect">
            <a:avLst/>
          </a:prstGeom>
        </p:spPr>
        <p:txBody>
          <a:bodyPr lIns="0" tIns="0" rIns="0" bIns="0" rtlCol="0" anchor="t">
            <a:spAutoFit/>
          </a:bodyPr>
          <a:lstStyle/>
          <a:p>
            <a:pPr algn="l">
              <a:lnSpc>
                <a:spcPts val="873"/>
              </a:lnSpc>
            </a:pPr>
            <a:r>
              <a:rPr lang="en-US" sz="623" spc="499">
                <a:solidFill>
                  <a:srgbClr val="007DC5"/>
                </a:solidFill>
                <a:latin typeface="IBM Plex Sans Italics"/>
              </a:rPr>
              <a:t>EA</a:t>
            </a:r>
          </a:p>
        </p:txBody>
      </p:sp>
      <p:sp>
        <p:nvSpPr>
          <p:cNvPr id="380" name="TextBox 380"/>
          <p:cNvSpPr txBox="1"/>
          <p:nvPr/>
        </p:nvSpPr>
        <p:spPr>
          <a:xfrm rot="-3620820">
            <a:off x="2711254" y="4201282"/>
            <a:ext cx="57449" cy="102938"/>
          </a:xfrm>
          <a:prstGeom prst="rect">
            <a:avLst/>
          </a:prstGeom>
        </p:spPr>
        <p:txBody>
          <a:bodyPr lIns="0" tIns="0" rIns="0" bIns="0" rtlCol="0" anchor="t">
            <a:spAutoFit/>
          </a:bodyPr>
          <a:lstStyle/>
          <a:p>
            <a:pPr algn="l">
              <a:lnSpc>
                <a:spcPts val="873"/>
              </a:lnSpc>
            </a:pPr>
            <a:r>
              <a:rPr lang="en-US" sz="623" spc="14">
                <a:solidFill>
                  <a:srgbClr val="007DC5"/>
                </a:solidFill>
                <a:latin typeface="IBM Plex Sans Italics"/>
              </a:rPr>
              <a:t>N</a:t>
            </a:r>
          </a:p>
        </p:txBody>
      </p:sp>
      <p:sp>
        <p:nvSpPr>
          <p:cNvPr id="381" name="TextBox 381"/>
          <p:cNvSpPr txBox="1"/>
          <p:nvPr/>
        </p:nvSpPr>
        <p:spPr>
          <a:xfrm rot="-3257100">
            <a:off x="2909600" y="3737060"/>
            <a:ext cx="253592" cy="102893"/>
          </a:xfrm>
          <a:prstGeom prst="rect">
            <a:avLst/>
          </a:prstGeom>
        </p:spPr>
        <p:txBody>
          <a:bodyPr lIns="0" tIns="0" rIns="0" bIns="0" rtlCol="0" anchor="t">
            <a:spAutoFit/>
          </a:bodyPr>
          <a:lstStyle/>
          <a:p>
            <a:pPr algn="l">
              <a:lnSpc>
                <a:spcPts val="872"/>
              </a:lnSpc>
            </a:pPr>
            <a:r>
              <a:rPr lang="en-US" sz="623" spc="498">
                <a:solidFill>
                  <a:srgbClr val="007DC5"/>
                </a:solidFill>
                <a:latin typeface="IBM Plex Sans Italics"/>
              </a:rPr>
              <a:t>AT</a:t>
            </a:r>
          </a:p>
        </p:txBody>
      </p:sp>
      <p:sp>
        <p:nvSpPr>
          <p:cNvPr id="382" name="TextBox 382"/>
          <p:cNvSpPr txBox="1"/>
          <p:nvPr/>
        </p:nvSpPr>
        <p:spPr>
          <a:xfrm rot="-3002880">
            <a:off x="3161954" y="3410494"/>
            <a:ext cx="255388" cy="102856"/>
          </a:xfrm>
          <a:prstGeom prst="rect">
            <a:avLst/>
          </a:prstGeom>
        </p:spPr>
        <p:txBody>
          <a:bodyPr lIns="0" tIns="0" rIns="0" bIns="0" rtlCol="0" anchor="t">
            <a:spAutoFit/>
          </a:bodyPr>
          <a:lstStyle/>
          <a:p>
            <a:pPr algn="l">
              <a:lnSpc>
                <a:spcPts val="872"/>
              </a:lnSpc>
            </a:pPr>
            <a:r>
              <a:rPr lang="en-US" sz="623" spc="498">
                <a:solidFill>
                  <a:srgbClr val="007DC5"/>
                </a:solidFill>
                <a:latin typeface="IBM Plex Sans Italics"/>
              </a:rPr>
              <a:t>LA</a:t>
            </a:r>
          </a:p>
        </p:txBody>
      </p:sp>
      <p:sp>
        <p:nvSpPr>
          <p:cNvPr id="383" name="TextBox 383"/>
          <p:cNvSpPr txBox="1"/>
          <p:nvPr/>
        </p:nvSpPr>
        <p:spPr>
          <a:xfrm rot="-2803020">
            <a:off x="3401848" y="3020303"/>
            <a:ext cx="474912" cy="102829"/>
          </a:xfrm>
          <a:prstGeom prst="rect">
            <a:avLst/>
          </a:prstGeom>
        </p:spPr>
        <p:txBody>
          <a:bodyPr lIns="0" tIns="0" rIns="0" bIns="0" rtlCol="0" anchor="t">
            <a:spAutoFit/>
          </a:bodyPr>
          <a:lstStyle/>
          <a:p>
            <a:pPr algn="l">
              <a:lnSpc>
                <a:spcPts val="872"/>
              </a:lnSpc>
            </a:pPr>
            <a:r>
              <a:rPr lang="en-US" sz="622" spc="498">
                <a:solidFill>
                  <a:srgbClr val="007DC5"/>
                </a:solidFill>
                <a:latin typeface="IBM Plex Sans Italics"/>
              </a:rPr>
              <a:t>NTY</a:t>
            </a:r>
          </a:p>
        </p:txBody>
      </p:sp>
      <p:sp>
        <p:nvSpPr>
          <p:cNvPr id="384" name="TextBox 384"/>
          <p:cNvSpPr txBox="1"/>
          <p:nvPr/>
        </p:nvSpPr>
        <p:spPr>
          <a:xfrm rot="-2721960">
            <a:off x="3904472" y="2714247"/>
            <a:ext cx="57594" cy="102811"/>
          </a:xfrm>
          <a:prstGeom prst="rect">
            <a:avLst/>
          </a:prstGeom>
        </p:spPr>
        <p:txBody>
          <a:bodyPr lIns="0" tIns="0" rIns="0" bIns="0" rtlCol="0" anchor="t">
            <a:spAutoFit/>
          </a:bodyPr>
          <a:lstStyle/>
          <a:p>
            <a:pPr algn="l">
              <a:lnSpc>
                <a:spcPts val="872"/>
              </a:lnSpc>
            </a:pPr>
            <a:r>
              <a:rPr lang="en-US" sz="622" spc="14">
                <a:solidFill>
                  <a:srgbClr val="007DC5"/>
                </a:solidFill>
                <a:latin typeface="IBM Plex Sans Italics"/>
              </a:rPr>
              <a:t>C</a:t>
            </a:r>
          </a:p>
        </p:txBody>
      </p:sp>
      <p:sp>
        <p:nvSpPr>
          <p:cNvPr id="385" name="TextBox 385"/>
          <p:cNvSpPr txBox="1"/>
          <p:nvPr/>
        </p:nvSpPr>
        <p:spPr>
          <a:xfrm rot="-2721960">
            <a:off x="4029467" y="2498551"/>
            <a:ext cx="233508" cy="102811"/>
          </a:xfrm>
          <a:prstGeom prst="rect">
            <a:avLst/>
          </a:prstGeom>
        </p:spPr>
        <p:txBody>
          <a:bodyPr lIns="0" tIns="0" rIns="0" bIns="0" rtlCol="0" anchor="t">
            <a:spAutoFit/>
          </a:bodyPr>
          <a:lstStyle/>
          <a:p>
            <a:pPr algn="l">
              <a:lnSpc>
                <a:spcPts val="872"/>
              </a:lnSpc>
            </a:pPr>
            <a:r>
              <a:rPr lang="en-US" sz="622" spc="498">
                <a:solidFill>
                  <a:srgbClr val="007DC5"/>
                </a:solidFill>
                <a:latin typeface="IBM Plex Sans Italics"/>
              </a:rPr>
              <a:t>KI</a:t>
            </a:r>
          </a:p>
        </p:txBody>
      </p:sp>
      <p:sp>
        <p:nvSpPr>
          <p:cNvPr id="386" name="TextBox 386"/>
          <p:cNvSpPr txBox="1"/>
          <p:nvPr/>
        </p:nvSpPr>
        <p:spPr>
          <a:xfrm rot="-836880">
            <a:off x="3836438" y="5398026"/>
            <a:ext cx="136511" cy="65532"/>
          </a:xfrm>
          <a:prstGeom prst="rect">
            <a:avLst/>
          </a:prstGeom>
        </p:spPr>
        <p:txBody>
          <a:bodyPr lIns="0" tIns="0" rIns="0" bIns="0" rtlCol="0" anchor="t">
            <a:spAutoFit/>
          </a:bodyPr>
          <a:lstStyle/>
          <a:p>
            <a:pPr algn="l">
              <a:lnSpc>
                <a:spcPts val="523"/>
              </a:lnSpc>
            </a:pPr>
            <a:r>
              <a:rPr lang="en-US" sz="373" spc="158">
                <a:solidFill>
                  <a:srgbClr val="007DC5"/>
                </a:solidFill>
                <a:latin typeface="IBM Plex Sans Italics"/>
              </a:rPr>
              <a:t>KAN</a:t>
            </a:r>
          </a:p>
        </p:txBody>
      </p:sp>
      <p:sp>
        <p:nvSpPr>
          <p:cNvPr id="387" name="TextBox 387"/>
          <p:cNvSpPr txBox="1"/>
          <p:nvPr/>
        </p:nvSpPr>
        <p:spPr>
          <a:xfrm rot="-753780">
            <a:off x="3988588" y="5368988"/>
            <a:ext cx="77670" cy="65523"/>
          </a:xfrm>
          <a:prstGeom prst="rect">
            <a:avLst/>
          </a:prstGeom>
        </p:spPr>
        <p:txBody>
          <a:bodyPr lIns="0" tIns="0" rIns="0" bIns="0" rtlCol="0" anchor="t">
            <a:spAutoFit/>
          </a:bodyPr>
          <a:lstStyle/>
          <a:p>
            <a:pPr algn="l">
              <a:lnSpc>
                <a:spcPts val="523"/>
              </a:lnSpc>
            </a:pPr>
            <a:r>
              <a:rPr lang="en-US" sz="373" spc="158">
                <a:solidFill>
                  <a:srgbClr val="007DC5"/>
                </a:solidFill>
                <a:latin typeface="IBM Plex Sans Italics"/>
              </a:rPr>
              <a:t>AŁ</a:t>
            </a:r>
          </a:p>
        </p:txBody>
      </p:sp>
      <p:sp>
        <p:nvSpPr>
          <p:cNvPr id="388" name="TextBox 388"/>
          <p:cNvSpPr txBox="1"/>
          <p:nvPr/>
        </p:nvSpPr>
        <p:spPr>
          <a:xfrm rot="-533940">
            <a:off x="4084156" y="5350252"/>
            <a:ext cx="91268" cy="65518"/>
          </a:xfrm>
          <a:prstGeom prst="rect">
            <a:avLst/>
          </a:prstGeom>
        </p:spPr>
        <p:txBody>
          <a:bodyPr lIns="0" tIns="0" rIns="0" bIns="0" rtlCol="0" anchor="t">
            <a:spAutoFit/>
          </a:bodyPr>
          <a:lstStyle/>
          <a:p>
            <a:pPr algn="l">
              <a:lnSpc>
                <a:spcPts val="523"/>
              </a:lnSpc>
            </a:pPr>
            <a:r>
              <a:rPr lang="en-US" sz="373" spc="299">
                <a:solidFill>
                  <a:srgbClr val="007DC5"/>
                </a:solidFill>
                <a:latin typeface="IBM Plex Sans Italics"/>
              </a:rPr>
              <a:t> L</a:t>
            </a:r>
          </a:p>
        </p:txBody>
      </p:sp>
      <p:sp>
        <p:nvSpPr>
          <p:cNvPr id="389" name="TextBox 389"/>
          <p:cNvSpPr txBox="1"/>
          <p:nvPr/>
        </p:nvSpPr>
        <p:spPr>
          <a:xfrm rot="-415680">
            <a:off x="4193849" y="5336952"/>
            <a:ext cx="64167" cy="65518"/>
          </a:xfrm>
          <a:prstGeom prst="rect">
            <a:avLst/>
          </a:prstGeom>
        </p:spPr>
        <p:txBody>
          <a:bodyPr lIns="0" tIns="0" rIns="0" bIns="0" rtlCol="0" anchor="t">
            <a:spAutoFit/>
          </a:bodyPr>
          <a:lstStyle/>
          <a:p>
            <a:pPr algn="l">
              <a:lnSpc>
                <a:spcPts val="523"/>
              </a:lnSpc>
            </a:pPr>
            <a:r>
              <a:rPr lang="en-US" sz="373" spc="158">
                <a:solidFill>
                  <a:srgbClr val="007DC5"/>
                </a:solidFill>
                <a:latin typeface="IBM Plex Sans Italics"/>
              </a:rPr>
              <a:t>A </a:t>
            </a:r>
          </a:p>
        </p:txBody>
      </p:sp>
      <p:sp>
        <p:nvSpPr>
          <p:cNvPr id="390" name="TextBox 390"/>
          <p:cNvSpPr txBox="1"/>
          <p:nvPr/>
        </p:nvSpPr>
        <p:spPr>
          <a:xfrm rot="-231960">
            <a:off x="4309564" y="5327580"/>
            <a:ext cx="39778" cy="65523"/>
          </a:xfrm>
          <a:prstGeom prst="rect">
            <a:avLst/>
          </a:prstGeom>
        </p:spPr>
        <p:txBody>
          <a:bodyPr lIns="0" tIns="0" rIns="0" bIns="0" rtlCol="0" anchor="t">
            <a:spAutoFit/>
          </a:bodyPr>
          <a:lstStyle/>
          <a:p>
            <a:pPr algn="l">
              <a:lnSpc>
                <a:spcPts val="523"/>
              </a:lnSpc>
            </a:pPr>
            <a:r>
              <a:rPr lang="en-US" sz="373" spc="8">
                <a:solidFill>
                  <a:srgbClr val="007DC5"/>
                </a:solidFill>
                <a:latin typeface="IBM Plex Sans Italics"/>
              </a:rPr>
              <a:t>M</a:t>
            </a:r>
          </a:p>
        </p:txBody>
      </p:sp>
      <p:sp>
        <p:nvSpPr>
          <p:cNvPr id="391" name="TextBox 391"/>
          <p:cNvSpPr txBox="1"/>
          <p:nvPr/>
        </p:nvSpPr>
        <p:spPr>
          <a:xfrm rot="-99600">
            <a:off x="4368436" y="5321687"/>
            <a:ext cx="243550" cy="65550"/>
          </a:xfrm>
          <a:prstGeom prst="rect">
            <a:avLst/>
          </a:prstGeom>
        </p:spPr>
        <p:txBody>
          <a:bodyPr lIns="0" tIns="0" rIns="0" bIns="0" rtlCol="0" anchor="t">
            <a:spAutoFit/>
          </a:bodyPr>
          <a:lstStyle/>
          <a:p>
            <a:pPr algn="l">
              <a:lnSpc>
                <a:spcPts val="523"/>
              </a:lnSpc>
            </a:pPr>
            <a:r>
              <a:rPr lang="en-US" sz="373" spc="159">
                <a:solidFill>
                  <a:srgbClr val="007DC5"/>
                </a:solidFill>
                <a:latin typeface="IBM Plex Sans Italics"/>
              </a:rPr>
              <a:t>ANCHE</a:t>
            </a:r>
          </a:p>
        </p:txBody>
      </p:sp>
      <p:sp>
        <p:nvSpPr>
          <p:cNvPr id="392" name="TextBox 392"/>
          <p:cNvSpPr txBox="1"/>
          <p:nvPr/>
        </p:nvSpPr>
        <p:spPr>
          <a:xfrm rot="-78360">
            <a:off x="4728277" y="8481610"/>
            <a:ext cx="66081" cy="102562"/>
          </a:xfrm>
          <a:prstGeom prst="rect">
            <a:avLst/>
          </a:prstGeom>
        </p:spPr>
        <p:txBody>
          <a:bodyPr lIns="0" tIns="0" rIns="0" bIns="0" rtlCol="0" anchor="t">
            <a:spAutoFit/>
          </a:bodyPr>
          <a:lstStyle/>
          <a:p>
            <a:pPr algn="l">
              <a:lnSpc>
                <a:spcPts val="869"/>
              </a:lnSpc>
            </a:pPr>
            <a:r>
              <a:rPr lang="en-US" sz="621" spc="14">
                <a:solidFill>
                  <a:srgbClr val="007DC5"/>
                </a:solidFill>
                <a:latin typeface="IBM Plex Sans Italics"/>
              </a:rPr>
              <a:t>M</a:t>
            </a:r>
          </a:p>
        </p:txBody>
      </p:sp>
      <p:sp>
        <p:nvSpPr>
          <p:cNvPr id="393" name="TextBox 393"/>
          <p:cNvSpPr txBox="1"/>
          <p:nvPr/>
        </p:nvSpPr>
        <p:spPr>
          <a:xfrm rot="339480">
            <a:off x="4955520" y="8477517"/>
            <a:ext cx="61804" cy="102557"/>
          </a:xfrm>
          <a:prstGeom prst="rect">
            <a:avLst/>
          </a:prstGeom>
        </p:spPr>
        <p:txBody>
          <a:bodyPr lIns="0" tIns="0" rIns="0" bIns="0" rtlCol="0" anchor="t">
            <a:spAutoFit/>
          </a:bodyPr>
          <a:lstStyle/>
          <a:p>
            <a:pPr algn="l">
              <a:lnSpc>
                <a:spcPts val="869"/>
              </a:lnSpc>
            </a:pPr>
            <a:r>
              <a:rPr lang="en-US" sz="621" spc="14">
                <a:solidFill>
                  <a:srgbClr val="007DC5"/>
                </a:solidFill>
                <a:latin typeface="IBM Plex Sans Italics"/>
              </a:rPr>
              <a:t>O</a:t>
            </a:r>
          </a:p>
        </p:txBody>
      </p:sp>
      <p:sp>
        <p:nvSpPr>
          <p:cNvPr id="394" name="TextBox 394"/>
          <p:cNvSpPr txBox="1"/>
          <p:nvPr/>
        </p:nvSpPr>
        <p:spPr>
          <a:xfrm rot="339480">
            <a:off x="5174808" y="8499017"/>
            <a:ext cx="57359" cy="102562"/>
          </a:xfrm>
          <a:prstGeom prst="rect">
            <a:avLst/>
          </a:prstGeom>
        </p:spPr>
        <p:txBody>
          <a:bodyPr lIns="0" tIns="0" rIns="0" bIns="0" rtlCol="0" anchor="t">
            <a:spAutoFit/>
          </a:bodyPr>
          <a:lstStyle/>
          <a:p>
            <a:pPr algn="l">
              <a:lnSpc>
                <a:spcPts val="869"/>
              </a:lnSpc>
            </a:pPr>
            <a:r>
              <a:rPr lang="en-US" sz="621" spc="14">
                <a:solidFill>
                  <a:srgbClr val="007DC5"/>
                </a:solidFill>
                <a:latin typeface="IBM Plex Sans Italics"/>
              </a:rPr>
              <a:t>R</a:t>
            </a:r>
          </a:p>
        </p:txBody>
      </p:sp>
      <p:sp>
        <p:nvSpPr>
          <p:cNvPr id="395" name="TextBox 395"/>
          <p:cNvSpPr txBox="1"/>
          <p:nvPr/>
        </p:nvSpPr>
        <p:spPr>
          <a:xfrm rot="855420">
            <a:off x="5390288" y="8536455"/>
            <a:ext cx="48682" cy="102584"/>
          </a:xfrm>
          <a:prstGeom prst="rect">
            <a:avLst/>
          </a:prstGeom>
        </p:spPr>
        <p:txBody>
          <a:bodyPr lIns="0" tIns="0" rIns="0" bIns="0" rtlCol="0" anchor="t">
            <a:spAutoFit/>
          </a:bodyPr>
          <a:lstStyle/>
          <a:p>
            <a:pPr algn="l">
              <a:lnSpc>
                <a:spcPts val="869"/>
              </a:lnSpc>
            </a:pPr>
            <a:r>
              <a:rPr lang="en-US" sz="621" spc="14">
                <a:solidFill>
                  <a:srgbClr val="007DC5"/>
                </a:solidFill>
                <a:latin typeface="IBM Plex Sans Italics"/>
              </a:rPr>
              <a:t>Z</a:t>
            </a:r>
          </a:p>
        </p:txBody>
      </p:sp>
      <p:sp>
        <p:nvSpPr>
          <p:cNvPr id="396" name="TextBox 396"/>
          <p:cNvSpPr txBox="1"/>
          <p:nvPr/>
        </p:nvSpPr>
        <p:spPr>
          <a:xfrm rot="1097940">
            <a:off x="5591087" y="8592785"/>
            <a:ext cx="53168" cy="102602"/>
          </a:xfrm>
          <a:prstGeom prst="rect">
            <a:avLst/>
          </a:prstGeom>
        </p:spPr>
        <p:txBody>
          <a:bodyPr lIns="0" tIns="0" rIns="0" bIns="0" rtlCol="0" anchor="t">
            <a:spAutoFit/>
          </a:bodyPr>
          <a:lstStyle/>
          <a:p>
            <a:pPr algn="l">
              <a:lnSpc>
                <a:spcPts val="870"/>
              </a:lnSpc>
            </a:pPr>
            <a:r>
              <a:rPr lang="en-US" sz="621" spc="14">
                <a:solidFill>
                  <a:srgbClr val="007DC5"/>
                </a:solidFill>
                <a:latin typeface="IBM Plex Sans Italics"/>
              </a:rPr>
              <a:t>E</a:t>
            </a:r>
          </a:p>
        </p:txBody>
      </p:sp>
      <p:sp>
        <p:nvSpPr>
          <p:cNvPr id="397" name="TextBox 397"/>
          <p:cNvSpPr txBox="1"/>
          <p:nvPr/>
        </p:nvSpPr>
        <p:spPr>
          <a:xfrm rot="1483860">
            <a:off x="5783167" y="8704611"/>
            <a:ext cx="233689" cy="102643"/>
          </a:xfrm>
          <a:prstGeom prst="rect">
            <a:avLst/>
          </a:prstGeom>
        </p:spPr>
        <p:txBody>
          <a:bodyPr lIns="0" tIns="0" rIns="0" bIns="0" rtlCol="0" anchor="t">
            <a:spAutoFit/>
          </a:bodyPr>
          <a:lstStyle/>
          <a:p>
            <a:pPr algn="l">
              <a:lnSpc>
                <a:spcPts val="870"/>
              </a:lnSpc>
            </a:pPr>
            <a:r>
              <a:rPr lang="en-US" sz="621" spc="497">
                <a:solidFill>
                  <a:srgbClr val="007DC5"/>
                </a:solidFill>
                <a:latin typeface="IBM Plex Sans Italics"/>
              </a:rPr>
              <a:t> Ś</a:t>
            </a:r>
          </a:p>
        </p:txBody>
      </p:sp>
      <p:sp>
        <p:nvSpPr>
          <p:cNvPr id="398" name="TextBox 398"/>
          <p:cNvSpPr txBox="1"/>
          <p:nvPr/>
        </p:nvSpPr>
        <p:spPr>
          <a:xfrm rot="1586400">
            <a:off x="6145332" y="8837441"/>
            <a:ext cx="57594" cy="102652"/>
          </a:xfrm>
          <a:prstGeom prst="rect">
            <a:avLst/>
          </a:prstGeom>
        </p:spPr>
        <p:txBody>
          <a:bodyPr lIns="0" tIns="0" rIns="0" bIns="0" rtlCol="0" anchor="t">
            <a:spAutoFit/>
          </a:bodyPr>
          <a:lstStyle/>
          <a:p>
            <a:pPr algn="l">
              <a:lnSpc>
                <a:spcPts val="870"/>
              </a:lnSpc>
            </a:pPr>
            <a:r>
              <a:rPr lang="en-US" sz="621" spc="14">
                <a:solidFill>
                  <a:srgbClr val="007DC5"/>
                </a:solidFill>
                <a:latin typeface="IBM Plex Sans Italics"/>
              </a:rPr>
              <a:t>R</a:t>
            </a:r>
          </a:p>
        </p:txBody>
      </p:sp>
      <p:sp>
        <p:nvSpPr>
          <p:cNvPr id="399" name="TextBox 399"/>
          <p:cNvSpPr txBox="1"/>
          <p:nvPr/>
        </p:nvSpPr>
        <p:spPr>
          <a:xfrm rot="1801500">
            <a:off x="6337776" y="8938290"/>
            <a:ext cx="62044" cy="102679"/>
          </a:xfrm>
          <a:prstGeom prst="rect">
            <a:avLst/>
          </a:prstGeom>
        </p:spPr>
        <p:txBody>
          <a:bodyPr lIns="0" tIns="0" rIns="0" bIns="0" rtlCol="0" anchor="t">
            <a:spAutoFit/>
          </a:bodyPr>
          <a:lstStyle/>
          <a:p>
            <a:pPr algn="l">
              <a:lnSpc>
                <a:spcPts val="870"/>
              </a:lnSpc>
            </a:pPr>
            <a:r>
              <a:rPr lang="en-US" sz="621" spc="14">
                <a:solidFill>
                  <a:srgbClr val="007DC5"/>
                </a:solidFill>
                <a:latin typeface="IBM Plex Sans Italics"/>
              </a:rPr>
              <a:t>Ó</a:t>
            </a:r>
          </a:p>
        </p:txBody>
      </p:sp>
      <p:sp>
        <p:nvSpPr>
          <p:cNvPr id="400" name="TextBox 400"/>
          <p:cNvSpPr txBox="1"/>
          <p:nvPr/>
        </p:nvSpPr>
        <p:spPr>
          <a:xfrm rot="1642920">
            <a:off x="6516142" y="9093801"/>
            <a:ext cx="264491" cy="102679"/>
          </a:xfrm>
          <a:prstGeom prst="rect">
            <a:avLst/>
          </a:prstGeom>
        </p:spPr>
        <p:txBody>
          <a:bodyPr lIns="0" tIns="0" rIns="0" bIns="0" rtlCol="0" anchor="t">
            <a:spAutoFit/>
          </a:bodyPr>
          <a:lstStyle/>
          <a:p>
            <a:pPr algn="l">
              <a:lnSpc>
                <a:spcPts val="870"/>
              </a:lnSpc>
            </a:pPr>
            <a:r>
              <a:rPr lang="en-US" sz="621" spc="497">
                <a:solidFill>
                  <a:srgbClr val="007DC5"/>
                </a:solidFill>
                <a:latin typeface="IBM Plex Sans Italics"/>
              </a:rPr>
              <a:t>DZ</a:t>
            </a:r>
          </a:p>
        </p:txBody>
      </p:sp>
      <p:sp>
        <p:nvSpPr>
          <p:cNvPr id="401" name="TextBox 401"/>
          <p:cNvSpPr txBox="1"/>
          <p:nvPr/>
        </p:nvSpPr>
        <p:spPr>
          <a:xfrm rot="1209720">
            <a:off x="6910860" y="9212246"/>
            <a:ext cx="22352" cy="102611"/>
          </a:xfrm>
          <a:prstGeom prst="rect">
            <a:avLst/>
          </a:prstGeom>
        </p:spPr>
        <p:txBody>
          <a:bodyPr lIns="0" tIns="0" rIns="0" bIns="0" rtlCol="0" anchor="t">
            <a:spAutoFit/>
          </a:bodyPr>
          <a:lstStyle/>
          <a:p>
            <a:pPr algn="l">
              <a:lnSpc>
                <a:spcPts val="870"/>
              </a:lnSpc>
            </a:pPr>
            <a:r>
              <a:rPr lang="en-US" sz="621" spc="14">
                <a:solidFill>
                  <a:srgbClr val="007DC5"/>
                </a:solidFill>
                <a:latin typeface="IBM Plex Sans Italics"/>
              </a:rPr>
              <a:t>I</a:t>
            </a:r>
          </a:p>
        </p:txBody>
      </p:sp>
      <p:sp>
        <p:nvSpPr>
          <p:cNvPr id="402" name="TextBox 402"/>
          <p:cNvSpPr txBox="1"/>
          <p:nvPr/>
        </p:nvSpPr>
        <p:spPr>
          <a:xfrm rot="791580">
            <a:off x="7083498" y="9256630"/>
            <a:ext cx="53104" cy="102580"/>
          </a:xfrm>
          <a:prstGeom prst="rect">
            <a:avLst/>
          </a:prstGeom>
        </p:spPr>
        <p:txBody>
          <a:bodyPr lIns="0" tIns="0" rIns="0" bIns="0" rtlCol="0" anchor="t">
            <a:spAutoFit/>
          </a:bodyPr>
          <a:lstStyle/>
          <a:p>
            <a:pPr algn="l">
              <a:lnSpc>
                <a:spcPts val="869"/>
              </a:lnSpc>
            </a:pPr>
            <a:r>
              <a:rPr lang="en-US" sz="621" spc="14">
                <a:solidFill>
                  <a:srgbClr val="007DC5"/>
                </a:solidFill>
                <a:latin typeface="IBM Plex Sans Italics"/>
              </a:rPr>
              <a:t>E</a:t>
            </a:r>
          </a:p>
        </p:txBody>
      </p:sp>
      <p:sp>
        <p:nvSpPr>
          <p:cNvPr id="403" name="TextBox 403"/>
          <p:cNvSpPr txBox="1"/>
          <p:nvPr/>
        </p:nvSpPr>
        <p:spPr>
          <a:xfrm rot="473340">
            <a:off x="7290648" y="9286361"/>
            <a:ext cx="66199" cy="102562"/>
          </a:xfrm>
          <a:prstGeom prst="rect">
            <a:avLst/>
          </a:prstGeom>
        </p:spPr>
        <p:txBody>
          <a:bodyPr lIns="0" tIns="0" rIns="0" bIns="0" rtlCol="0" anchor="t">
            <a:spAutoFit/>
          </a:bodyPr>
          <a:lstStyle/>
          <a:p>
            <a:pPr algn="l">
              <a:lnSpc>
                <a:spcPts val="869"/>
              </a:lnSpc>
            </a:pPr>
            <a:r>
              <a:rPr lang="en-US" sz="621" spc="14">
                <a:solidFill>
                  <a:srgbClr val="007DC5"/>
                </a:solidFill>
                <a:latin typeface="IBM Plex Sans Italics"/>
              </a:rPr>
              <a:t>M</a:t>
            </a:r>
          </a:p>
        </p:txBody>
      </p:sp>
      <p:sp>
        <p:nvSpPr>
          <p:cNvPr id="404" name="TextBox 404"/>
          <p:cNvSpPr txBox="1"/>
          <p:nvPr/>
        </p:nvSpPr>
        <p:spPr>
          <a:xfrm rot="167280">
            <a:off x="7512910" y="9300018"/>
            <a:ext cx="57291" cy="102571"/>
          </a:xfrm>
          <a:prstGeom prst="rect">
            <a:avLst/>
          </a:prstGeom>
        </p:spPr>
        <p:txBody>
          <a:bodyPr lIns="0" tIns="0" rIns="0" bIns="0" rtlCol="0" anchor="t">
            <a:spAutoFit/>
          </a:bodyPr>
          <a:lstStyle/>
          <a:p>
            <a:pPr algn="l">
              <a:lnSpc>
                <a:spcPts val="869"/>
              </a:lnSpc>
            </a:pPr>
            <a:r>
              <a:rPr lang="en-US" sz="621" spc="14">
                <a:solidFill>
                  <a:srgbClr val="007DC5"/>
                </a:solidFill>
                <a:latin typeface="IBM Plex Sans Italics"/>
              </a:rPr>
              <a:t>N</a:t>
            </a:r>
          </a:p>
        </p:txBody>
      </p:sp>
      <p:sp>
        <p:nvSpPr>
          <p:cNvPr id="405" name="TextBox 405"/>
          <p:cNvSpPr txBox="1"/>
          <p:nvPr/>
        </p:nvSpPr>
        <p:spPr>
          <a:xfrm rot="-188940">
            <a:off x="7726241" y="9300516"/>
            <a:ext cx="52932" cy="102571"/>
          </a:xfrm>
          <a:prstGeom prst="rect">
            <a:avLst/>
          </a:prstGeom>
        </p:spPr>
        <p:txBody>
          <a:bodyPr lIns="0" tIns="0" rIns="0" bIns="0" rtlCol="0" anchor="t">
            <a:spAutoFit/>
          </a:bodyPr>
          <a:lstStyle/>
          <a:p>
            <a:pPr algn="l">
              <a:lnSpc>
                <a:spcPts val="869"/>
              </a:lnSpc>
            </a:pPr>
            <a:r>
              <a:rPr lang="en-US" sz="621" spc="14">
                <a:solidFill>
                  <a:srgbClr val="007DC5"/>
                </a:solidFill>
                <a:latin typeface="IBM Plex Sans Italics"/>
              </a:rPr>
              <a:t>E</a:t>
            </a:r>
          </a:p>
        </p:txBody>
      </p:sp>
      <p:sp>
        <p:nvSpPr>
          <p:cNvPr id="406" name="TextBox 406"/>
          <p:cNvSpPr txBox="1"/>
          <p:nvPr/>
        </p:nvSpPr>
        <p:spPr>
          <a:xfrm rot="2690700">
            <a:off x="6617267" y="7378197"/>
            <a:ext cx="403860" cy="76032"/>
          </a:xfrm>
          <a:prstGeom prst="rect">
            <a:avLst/>
          </a:prstGeom>
        </p:spPr>
        <p:txBody>
          <a:bodyPr lIns="0" tIns="0" rIns="0" bIns="0" rtlCol="0" anchor="t">
            <a:spAutoFit/>
          </a:bodyPr>
          <a:lstStyle/>
          <a:p>
            <a:pPr algn="l">
              <a:lnSpc>
                <a:spcPts val="697"/>
              </a:lnSpc>
            </a:pPr>
            <a:r>
              <a:rPr lang="en-US" sz="497" spc="257">
                <a:solidFill>
                  <a:srgbClr val="007DC5"/>
                </a:solidFill>
                <a:latin typeface="IBM Plex Sans Italics"/>
              </a:rPr>
              <a:t>MORZE </a:t>
            </a:r>
          </a:p>
        </p:txBody>
      </p:sp>
      <p:sp>
        <p:nvSpPr>
          <p:cNvPr id="407" name="TextBox 407"/>
          <p:cNvSpPr txBox="1"/>
          <p:nvPr/>
        </p:nvSpPr>
        <p:spPr>
          <a:xfrm rot="2530320">
            <a:off x="6967592" y="7581578"/>
            <a:ext cx="119920" cy="74563"/>
          </a:xfrm>
          <a:prstGeom prst="rect">
            <a:avLst/>
          </a:prstGeom>
        </p:spPr>
        <p:txBody>
          <a:bodyPr lIns="0" tIns="0" rIns="0" bIns="0" rtlCol="0" anchor="t">
            <a:spAutoFit/>
          </a:bodyPr>
          <a:lstStyle/>
          <a:p>
            <a:pPr algn="l">
              <a:lnSpc>
                <a:spcPts val="696"/>
              </a:lnSpc>
            </a:pPr>
            <a:r>
              <a:rPr lang="en-US" sz="497" spc="258">
                <a:solidFill>
                  <a:srgbClr val="007DC5"/>
                </a:solidFill>
                <a:latin typeface="IBM Plex Sans Italics"/>
              </a:rPr>
              <a:t>AD</a:t>
            </a:r>
          </a:p>
        </p:txBody>
      </p:sp>
      <p:sp>
        <p:nvSpPr>
          <p:cNvPr id="408" name="TextBox 408"/>
          <p:cNvSpPr txBox="1"/>
          <p:nvPr/>
        </p:nvSpPr>
        <p:spPr>
          <a:xfrm rot="2419800">
            <a:off x="7083470" y="7673181"/>
            <a:ext cx="95196" cy="74540"/>
          </a:xfrm>
          <a:prstGeom prst="rect">
            <a:avLst/>
          </a:prstGeom>
        </p:spPr>
        <p:txBody>
          <a:bodyPr lIns="0" tIns="0" rIns="0" bIns="0" rtlCol="0" anchor="t">
            <a:spAutoFit/>
          </a:bodyPr>
          <a:lstStyle/>
          <a:p>
            <a:pPr algn="l">
              <a:lnSpc>
                <a:spcPts val="696"/>
              </a:lnSpc>
            </a:pPr>
            <a:r>
              <a:rPr lang="en-US" sz="497" spc="257">
                <a:solidFill>
                  <a:srgbClr val="007DC5"/>
                </a:solidFill>
                <a:latin typeface="IBM Plex Sans Italics"/>
              </a:rPr>
              <a:t>RI</a:t>
            </a:r>
          </a:p>
        </p:txBody>
      </p:sp>
      <p:sp>
        <p:nvSpPr>
          <p:cNvPr id="409" name="TextBox 409"/>
          <p:cNvSpPr txBox="1"/>
          <p:nvPr/>
        </p:nvSpPr>
        <p:spPr>
          <a:xfrm rot="2298840">
            <a:off x="7179315" y="7757473"/>
            <a:ext cx="108068" cy="74526"/>
          </a:xfrm>
          <a:prstGeom prst="rect">
            <a:avLst/>
          </a:prstGeom>
        </p:spPr>
        <p:txBody>
          <a:bodyPr lIns="0" tIns="0" rIns="0" bIns="0" rtlCol="0" anchor="t">
            <a:spAutoFit/>
          </a:bodyPr>
          <a:lstStyle/>
          <a:p>
            <a:pPr algn="l">
              <a:lnSpc>
                <a:spcPts val="696"/>
              </a:lnSpc>
            </a:pPr>
            <a:r>
              <a:rPr lang="en-US" sz="497" spc="220">
                <a:solidFill>
                  <a:srgbClr val="007DC5"/>
                </a:solidFill>
                <a:latin typeface="IBM Plex Sans Italics"/>
              </a:rPr>
              <a:t>AT</a:t>
            </a:r>
          </a:p>
        </p:txBody>
      </p:sp>
      <p:sp>
        <p:nvSpPr>
          <p:cNvPr id="410" name="TextBox 410"/>
          <p:cNvSpPr txBox="1"/>
          <p:nvPr/>
        </p:nvSpPr>
        <p:spPr>
          <a:xfrm rot="2165040">
            <a:off x="7288834" y="7844731"/>
            <a:ext cx="119906" cy="74513"/>
          </a:xfrm>
          <a:prstGeom prst="rect">
            <a:avLst/>
          </a:prstGeom>
        </p:spPr>
        <p:txBody>
          <a:bodyPr lIns="0" tIns="0" rIns="0" bIns="0" rtlCol="0" anchor="t">
            <a:spAutoFit/>
          </a:bodyPr>
          <a:lstStyle/>
          <a:p>
            <a:pPr algn="l">
              <a:lnSpc>
                <a:spcPts val="696"/>
              </a:lnSpc>
            </a:pPr>
            <a:r>
              <a:rPr lang="en-US" sz="497" spc="258">
                <a:solidFill>
                  <a:srgbClr val="007DC5"/>
                </a:solidFill>
                <a:latin typeface="IBM Plex Sans Italics"/>
              </a:rPr>
              <a:t>YC</a:t>
            </a:r>
          </a:p>
        </p:txBody>
      </p:sp>
      <p:sp>
        <p:nvSpPr>
          <p:cNvPr id="411" name="TextBox 411"/>
          <p:cNvSpPr txBox="1"/>
          <p:nvPr/>
        </p:nvSpPr>
        <p:spPr>
          <a:xfrm rot="2103300">
            <a:off x="7407452" y="7945524"/>
            <a:ext cx="165717" cy="74504"/>
          </a:xfrm>
          <a:prstGeom prst="rect">
            <a:avLst/>
          </a:prstGeom>
        </p:spPr>
        <p:txBody>
          <a:bodyPr lIns="0" tIns="0" rIns="0" bIns="0" rtlCol="0" anchor="t">
            <a:spAutoFit/>
          </a:bodyPr>
          <a:lstStyle/>
          <a:p>
            <a:pPr algn="l">
              <a:lnSpc>
                <a:spcPts val="696"/>
              </a:lnSpc>
            </a:pPr>
            <a:r>
              <a:rPr lang="en-US" sz="497" spc="258">
                <a:solidFill>
                  <a:srgbClr val="007DC5"/>
                </a:solidFill>
                <a:latin typeface="IBM Plex Sans Italics"/>
              </a:rPr>
              <a:t>KIE</a:t>
            </a:r>
          </a:p>
        </p:txBody>
      </p:sp>
      <p:sp>
        <p:nvSpPr>
          <p:cNvPr id="412" name="TextBox 412"/>
          <p:cNvSpPr txBox="1"/>
          <p:nvPr/>
        </p:nvSpPr>
        <p:spPr>
          <a:xfrm rot="-1532280">
            <a:off x="5847172" y="3919607"/>
            <a:ext cx="50945" cy="65568"/>
          </a:xfrm>
          <a:prstGeom prst="rect">
            <a:avLst/>
          </a:prstGeom>
        </p:spPr>
        <p:txBody>
          <a:bodyPr lIns="0" tIns="0" rIns="0" bIns="0" rtlCol="0" anchor="t">
            <a:spAutoFit/>
          </a:bodyPr>
          <a:lstStyle/>
          <a:p>
            <a:pPr algn="l">
              <a:lnSpc>
                <a:spcPts val="523"/>
              </a:lnSpc>
            </a:pPr>
            <a:r>
              <a:rPr lang="en-US" sz="374" spc="31">
                <a:solidFill>
                  <a:srgbClr val="007DC5"/>
                </a:solidFill>
                <a:latin typeface="IBM Plex Sans Italics"/>
              </a:rPr>
              <a:t>CI</a:t>
            </a:r>
          </a:p>
        </p:txBody>
      </p:sp>
      <p:sp>
        <p:nvSpPr>
          <p:cNvPr id="413" name="TextBox 413"/>
          <p:cNvSpPr txBox="1"/>
          <p:nvPr/>
        </p:nvSpPr>
        <p:spPr>
          <a:xfrm rot="-1590420">
            <a:off x="5894871" y="3892347"/>
            <a:ext cx="66820" cy="65577"/>
          </a:xfrm>
          <a:prstGeom prst="rect">
            <a:avLst/>
          </a:prstGeom>
        </p:spPr>
        <p:txBody>
          <a:bodyPr lIns="0" tIns="0" rIns="0" bIns="0" rtlCol="0" anchor="t">
            <a:spAutoFit/>
          </a:bodyPr>
          <a:lstStyle/>
          <a:p>
            <a:pPr algn="l">
              <a:lnSpc>
                <a:spcPts val="523"/>
              </a:lnSpc>
            </a:pPr>
            <a:r>
              <a:rPr lang="en-US" sz="374" spc="30">
                <a:solidFill>
                  <a:srgbClr val="007DC5"/>
                </a:solidFill>
                <a:latin typeface="IBM Plex Sans Italics"/>
              </a:rPr>
              <a:t>EŚ</a:t>
            </a:r>
          </a:p>
        </p:txBody>
      </p:sp>
      <p:sp>
        <p:nvSpPr>
          <p:cNvPr id="414" name="TextBox 414"/>
          <p:cNvSpPr txBox="1"/>
          <p:nvPr/>
        </p:nvSpPr>
        <p:spPr>
          <a:xfrm rot="-1646460">
            <a:off x="5959109" y="3868250"/>
            <a:ext cx="34662" cy="65573"/>
          </a:xfrm>
          <a:prstGeom prst="rect">
            <a:avLst/>
          </a:prstGeom>
        </p:spPr>
        <p:txBody>
          <a:bodyPr lIns="0" tIns="0" rIns="0" bIns="0" rtlCol="0" anchor="t">
            <a:spAutoFit/>
          </a:bodyPr>
          <a:lstStyle/>
          <a:p>
            <a:pPr algn="l">
              <a:lnSpc>
                <a:spcPts val="523"/>
              </a:lnSpc>
            </a:pPr>
            <a:r>
              <a:rPr lang="en-US" sz="374" spc="8">
                <a:solidFill>
                  <a:srgbClr val="007DC5"/>
                </a:solidFill>
                <a:latin typeface="IBM Plex Sans Italics"/>
              </a:rPr>
              <a:t>N</a:t>
            </a:r>
          </a:p>
        </p:txBody>
      </p:sp>
      <p:sp>
        <p:nvSpPr>
          <p:cNvPr id="415" name="TextBox 415"/>
          <p:cNvSpPr txBox="1"/>
          <p:nvPr/>
        </p:nvSpPr>
        <p:spPr>
          <a:xfrm rot="-1687800">
            <a:off x="5991125" y="3846729"/>
            <a:ext cx="51108" cy="65582"/>
          </a:xfrm>
          <a:prstGeom prst="rect">
            <a:avLst/>
          </a:prstGeom>
        </p:spPr>
        <p:txBody>
          <a:bodyPr lIns="0" tIns="0" rIns="0" bIns="0" rtlCol="0" anchor="t">
            <a:spAutoFit/>
          </a:bodyPr>
          <a:lstStyle/>
          <a:p>
            <a:pPr algn="l">
              <a:lnSpc>
                <a:spcPts val="523"/>
              </a:lnSpc>
            </a:pPr>
            <a:r>
              <a:rPr lang="en-US" sz="374" spc="32">
                <a:solidFill>
                  <a:srgbClr val="007DC5"/>
                </a:solidFill>
                <a:latin typeface="IBM Plex Sans Italics"/>
              </a:rPr>
              <a:t>IN</a:t>
            </a:r>
          </a:p>
        </p:txBody>
      </p:sp>
      <p:sp>
        <p:nvSpPr>
          <p:cNvPr id="416" name="TextBox 416"/>
          <p:cNvSpPr txBox="1"/>
          <p:nvPr/>
        </p:nvSpPr>
        <p:spPr>
          <a:xfrm rot="-1837680">
            <a:off x="6038501" y="3820612"/>
            <a:ext cx="48451" cy="65591"/>
          </a:xfrm>
          <a:prstGeom prst="rect">
            <a:avLst/>
          </a:prstGeom>
        </p:spPr>
        <p:txBody>
          <a:bodyPr lIns="0" tIns="0" rIns="0" bIns="0" rtlCol="0" anchor="t">
            <a:spAutoFit/>
          </a:bodyPr>
          <a:lstStyle/>
          <a:p>
            <a:pPr algn="l">
              <a:lnSpc>
                <a:spcPts val="524"/>
              </a:lnSpc>
            </a:pPr>
            <a:r>
              <a:rPr lang="en-US" sz="374" spc="31">
                <a:solidFill>
                  <a:srgbClr val="007DC5"/>
                </a:solidFill>
                <a:latin typeface="IBM Plex Sans Italics"/>
              </a:rPr>
              <a:t>A </a:t>
            </a:r>
          </a:p>
        </p:txBody>
      </p:sp>
      <p:sp>
        <p:nvSpPr>
          <p:cNvPr id="417" name="TextBox 417"/>
          <p:cNvSpPr txBox="1"/>
          <p:nvPr/>
        </p:nvSpPr>
        <p:spPr>
          <a:xfrm rot="-2004120">
            <a:off x="6094712" y="3780401"/>
            <a:ext cx="67024" cy="65605"/>
          </a:xfrm>
          <a:prstGeom prst="rect">
            <a:avLst/>
          </a:prstGeom>
        </p:spPr>
        <p:txBody>
          <a:bodyPr lIns="0" tIns="0" rIns="0" bIns="0" rtlCol="0" anchor="t">
            <a:spAutoFit/>
          </a:bodyPr>
          <a:lstStyle/>
          <a:p>
            <a:pPr algn="l">
              <a:lnSpc>
                <a:spcPts val="524"/>
              </a:lnSpc>
            </a:pPr>
            <a:r>
              <a:rPr lang="en-US" sz="374" spc="31">
                <a:solidFill>
                  <a:srgbClr val="007DC5"/>
                </a:solidFill>
                <a:latin typeface="IBM Plex Sans Italics"/>
              </a:rPr>
              <a:t>SK</a:t>
            </a:r>
          </a:p>
        </p:txBody>
      </p:sp>
      <p:sp>
        <p:nvSpPr>
          <p:cNvPr id="418" name="TextBox 418"/>
          <p:cNvSpPr txBox="1"/>
          <p:nvPr/>
        </p:nvSpPr>
        <p:spPr>
          <a:xfrm rot="-2085239">
            <a:off x="6155980" y="3751523"/>
            <a:ext cx="32054" cy="65609"/>
          </a:xfrm>
          <a:prstGeom prst="rect">
            <a:avLst/>
          </a:prstGeom>
        </p:spPr>
        <p:txBody>
          <a:bodyPr lIns="0" tIns="0" rIns="0" bIns="0" rtlCol="0" anchor="t">
            <a:spAutoFit/>
          </a:bodyPr>
          <a:lstStyle/>
          <a:p>
            <a:pPr algn="l">
              <a:lnSpc>
                <a:spcPts val="524"/>
              </a:lnSpc>
            </a:pPr>
            <a:r>
              <a:rPr lang="en-US" sz="374" spc="8">
                <a:solidFill>
                  <a:srgbClr val="007DC5"/>
                </a:solidFill>
                <a:latin typeface="IBM Plex Sans Italics"/>
              </a:rPr>
              <a:t>A</a:t>
            </a:r>
          </a:p>
        </p:txBody>
      </p:sp>
      <p:sp>
        <p:nvSpPr>
          <p:cNvPr id="419" name="TextBox 419"/>
          <p:cNvSpPr txBox="1"/>
          <p:nvPr/>
        </p:nvSpPr>
        <p:spPr>
          <a:xfrm rot="-2169660">
            <a:off x="6180536" y="3718980"/>
            <a:ext cx="72113" cy="65618"/>
          </a:xfrm>
          <a:prstGeom prst="rect">
            <a:avLst/>
          </a:prstGeom>
        </p:spPr>
        <p:txBody>
          <a:bodyPr lIns="0" tIns="0" rIns="0" bIns="0" rtlCol="0" anchor="t">
            <a:spAutoFit/>
          </a:bodyPr>
          <a:lstStyle/>
          <a:p>
            <a:pPr algn="l">
              <a:lnSpc>
                <a:spcPts val="524"/>
              </a:lnSpc>
            </a:pPr>
            <a:r>
              <a:rPr lang="en-US" sz="374" spc="30">
                <a:solidFill>
                  <a:srgbClr val="007DC5"/>
                </a:solidFill>
                <a:latin typeface="IBM Plex Sans Italics"/>
              </a:rPr>
              <a:t>GE</a:t>
            </a:r>
          </a:p>
        </p:txBody>
      </p:sp>
      <p:sp>
        <p:nvSpPr>
          <p:cNvPr id="420" name="TextBox 420"/>
          <p:cNvSpPr txBox="1"/>
          <p:nvPr/>
        </p:nvSpPr>
        <p:spPr>
          <a:xfrm rot="-2249220">
            <a:off x="6233560" y="3652622"/>
            <a:ext cx="142036" cy="65999"/>
          </a:xfrm>
          <a:prstGeom prst="rect">
            <a:avLst/>
          </a:prstGeom>
        </p:spPr>
        <p:txBody>
          <a:bodyPr lIns="0" tIns="0" rIns="0" bIns="0" rtlCol="0" anchor="t">
            <a:spAutoFit/>
          </a:bodyPr>
          <a:lstStyle/>
          <a:p>
            <a:pPr algn="l">
              <a:lnSpc>
                <a:spcPts val="524"/>
              </a:lnSpc>
            </a:pPr>
            <a:r>
              <a:rPr lang="en-US" sz="374" spc="30">
                <a:solidFill>
                  <a:srgbClr val="007DC5"/>
                </a:solidFill>
                <a:latin typeface="IBM Plex Sans Italics"/>
              </a:rPr>
              <a:t>RRAK</a:t>
            </a:r>
          </a:p>
        </p:txBody>
      </p:sp>
      <p:sp>
        <p:nvSpPr>
          <p:cNvPr id="421" name="TextBox 421"/>
          <p:cNvSpPr txBox="1"/>
          <p:nvPr/>
        </p:nvSpPr>
        <p:spPr>
          <a:xfrm rot="-2173920">
            <a:off x="7309617" y="4398931"/>
            <a:ext cx="53086" cy="74508"/>
          </a:xfrm>
          <a:prstGeom prst="rect">
            <a:avLst/>
          </a:prstGeom>
        </p:spPr>
        <p:txBody>
          <a:bodyPr lIns="0" tIns="0" rIns="0" bIns="0" rtlCol="0" anchor="t">
            <a:spAutoFit/>
          </a:bodyPr>
          <a:lstStyle/>
          <a:p>
            <a:pPr algn="l">
              <a:lnSpc>
                <a:spcPts val="696"/>
              </a:lnSpc>
            </a:pPr>
            <a:r>
              <a:rPr lang="en-US" sz="497" spc="11">
                <a:solidFill>
                  <a:srgbClr val="007DC5"/>
                </a:solidFill>
                <a:latin typeface="IBM Plex Sans Italics"/>
              </a:rPr>
              <a:t>M</a:t>
            </a:r>
          </a:p>
        </p:txBody>
      </p:sp>
      <p:sp>
        <p:nvSpPr>
          <p:cNvPr id="422" name="TextBox 422"/>
          <p:cNvSpPr txBox="1"/>
          <p:nvPr/>
        </p:nvSpPr>
        <p:spPr>
          <a:xfrm rot="-2553780">
            <a:off x="7367656" y="4349963"/>
            <a:ext cx="49593" cy="74554"/>
          </a:xfrm>
          <a:prstGeom prst="rect">
            <a:avLst/>
          </a:prstGeom>
        </p:spPr>
        <p:txBody>
          <a:bodyPr lIns="0" tIns="0" rIns="0" bIns="0" rtlCol="0" anchor="t">
            <a:spAutoFit/>
          </a:bodyPr>
          <a:lstStyle/>
          <a:p>
            <a:pPr algn="l">
              <a:lnSpc>
                <a:spcPts val="696"/>
              </a:lnSpc>
            </a:pPr>
            <a:r>
              <a:rPr lang="en-US" sz="497" spc="11">
                <a:solidFill>
                  <a:srgbClr val="007DC5"/>
                </a:solidFill>
                <a:latin typeface="IBM Plex Sans Italics"/>
              </a:rPr>
              <a:t>O</a:t>
            </a:r>
          </a:p>
        </p:txBody>
      </p:sp>
      <p:sp>
        <p:nvSpPr>
          <p:cNvPr id="423" name="TextBox 423"/>
          <p:cNvSpPr txBox="1"/>
          <p:nvPr/>
        </p:nvSpPr>
        <p:spPr>
          <a:xfrm rot="-2695620">
            <a:off x="7413135" y="4278530"/>
            <a:ext cx="109873" cy="74576"/>
          </a:xfrm>
          <a:prstGeom prst="rect">
            <a:avLst/>
          </a:prstGeom>
        </p:spPr>
        <p:txBody>
          <a:bodyPr lIns="0" tIns="0" rIns="0" bIns="0" rtlCol="0" anchor="t">
            <a:spAutoFit/>
          </a:bodyPr>
          <a:lstStyle/>
          <a:p>
            <a:pPr algn="l">
              <a:lnSpc>
                <a:spcPts val="697"/>
              </a:lnSpc>
            </a:pPr>
            <a:r>
              <a:rPr lang="en-US" sz="497" spc="207">
                <a:solidFill>
                  <a:srgbClr val="007DC5"/>
                </a:solidFill>
                <a:latin typeface="IBM Plex Sans Italics"/>
              </a:rPr>
              <a:t>RZ</a:t>
            </a:r>
          </a:p>
        </p:txBody>
      </p:sp>
      <p:sp>
        <p:nvSpPr>
          <p:cNvPr id="424" name="TextBox 424"/>
          <p:cNvSpPr txBox="1"/>
          <p:nvPr/>
        </p:nvSpPr>
        <p:spPr>
          <a:xfrm rot="-3012120">
            <a:off x="7508217" y="4190247"/>
            <a:ext cx="85453" cy="74612"/>
          </a:xfrm>
          <a:prstGeom prst="rect">
            <a:avLst/>
          </a:prstGeom>
        </p:spPr>
        <p:txBody>
          <a:bodyPr lIns="0" tIns="0" rIns="0" bIns="0" rtlCol="0" anchor="t">
            <a:spAutoFit/>
          </a:bodyPr>
          <a:lstStyle/>
          <a:p>
            <a:pPr algn="l">
              <a:lnSpc>
                <a:spcPts val="697"/>
              </a:lnSpc>
            </a:pPr>
            <a:r>
              <a:rPr lang="en-US" sz="498" spc="208">
                <a:solidFill>
                  <a:srgbClr val="007DC5"/>
                </a:solidFill>
                <a:latin typeface="IBM Plex Sans Italics"/>
              </a:rPr>
              <a:t>E </a:t>
            </a:r>
          </a:p>
        </p:txBody>
      </p:sp>
      <p:sp>
        <p:nvSpPr>
          <p:cNvPr id="425" name="TextBox 425"/>
          <p:cNvSpPr txBox="1"/>
          <p:nvPr/>
        </p:nvSpPr>
        <p:spPr>
          <a:xfrm rot="-3337380">
            <a:off x="7581782" y="4119875"/>
            <a:ext cx="42495" cy="74644"/>
          </a:xfrm>
          <a:prstGeom prst="rect">
            <a:avLst/>
          </a:prstGeom>
        </p:spPr>
        <p:txBody>
          <a:bodyPr lIns="0" tIns="0" rIns="0" bIns="0" rtlCol="0" anchor="t">
            <a:spAutoFit/>
          </a:bodyPr>
          <a:lstStyle/>
          <a:p>
            <a:pPr algn="l">
              <a:lnSpc>
                <a:spcPts val="697"/>
              </a:lnSpc>
            </a:pPr>
            <a:r>
              <a:rPr lang="en-US" sz="498" spc="11">
                <a:solidFill>
                  <a:srgbClr val="007DC5"/>
                </a:solidFill>
                <a:latin typeface="IBM Plex Sans Italics"/>
              </a:rPr>
              <a:t>B</a:t>
            </a:r>
          </a:p>
        </p:txBody>
      </p:sp>
      <p:sp>
        <p:nvSpPr>
          <p:cNvPr id="426" name="TextBox 426"/>
          <p:cNvSpPr txBox="1"/>
          <p:nvPr/>
        </p:nvSpPr>
        <p:spPr>
          <a:xfrm rot="-3617460">
            <a:off x="7603721" y="4038922"/>
            <a:ext cx="102897" cy="74681"/>
          </a:xfrm>
          <a:prstGeom prst="rect">
            <a:avLst/>
          </a:prstGeom>
        </p:spPr>
        <p:txBody>
          <a:bodyPr lIns="0" tIns="0" rIns="0" bIns="0" rtlCol="0" anchor="t">
            <a:spAutoFit/>
          </a:bodyPr>
          <a:lstStyle/>
          <a:p>
            <a:pPr algn="l">
              <a:lnSpc>
                <a:spcPts val="698"/>
              </a:lnSpc>
            </a:pPr>
            <a:r>
              <a:rPr lang="en-US" sz="498" spc="208">
                <a:solidFill>
                  <a:srgbClr val="007DC5"/>
                </a:solidFill>
                <a:latin typeface="IBM Plex Sans Italics"/>
              </a:rPr>
              <a:t>AŁ</a:t>
            </a:r>
          </a:p>
        </p:txBody>
      </p:sp>
      <p:sp>
        <p:nvSpPr>
          <p:cNvPr id="427" name="TextBox 427"/>
          <p:cNvSpPr txBox="1"/>
          <p:nvPr/>
        </p:nvSpPr>
        <p:spPr>
          <a:xfrm rot="-4186320">
            <a:off x="7659306" y="3925910"/>
            <a:ext cx="106122" cy="74730"/>
          </a:xfrm>
          <a:prstGeom prst="rect">
            <a:avLst/>
          </a:prstGeom>
        </p:spPr>
        <p:txBody>
          <a:bodyPr lIns="0" tIns="0" rIns="0" bIns="0" rtlCol="0" anchor="t">
            <a:spAutoFit/>
          </a:bodyPr>
          <a:lstStyle/>
          <a:p>
            <a:pPr algn="l">
              <a:lnSpc>
                <a:spcPts val="698"/>
              </a:lnSpc>
            </a:pPr>
            <a:r>
              <a:rPr lang="en-US" sz="498" spc="208">
                <a:solidFill>
                  <a:srgbClr val="007DC5"/>
                </a:solidFill>
                <a:latin typeface="IBM Plex Sans Italics"/>
              </a:rPr>
              <a:t>TY</a:t>
            </a:r>
          </a:p>
        </p:txBody>
      </p:sp>
      <p:sp>
        <p:nvSpPr>
          <p:cNvPr id="428" name="TextBox 428"/>
          <p:cNvSpPr txBox="1"/>
          <p:nvPr/>
        </p:nvSpPr>
        <p:spPr>
          <a:xfrm rot="-4493100">
            <a:off x="7697493" y="3799532"/>
            <a:ext cx="113035" cy="74767"/>
          </a:xfrm>
          <a:prstGeom prst="rect">
            <a:avLst/>
          </a:prstGeom>
        </p:spPr>
        <p:txBody>
          <a:bodyPr lIns="0" tIns="0" rIns="0" bIns="0" rtlCol="0" anchor="t">
            <a:spAutoFit/>
          </a:bodyPr>
          <a:lstStyle/>
          <a:p>
            <a:pPr algn="l">
              <a:lnSpc>
                <a:spcPts val="698"/>
              </a:lnSpc>
            </a:pPr>
            <a:r>
              <a:rPr lang="en-US" sz="499" spc="209">
                <a:solidFill>
                  <a:srgbClr val="007DC5"/>
                </a:solidFill>
                <a:latin typeface="IBM Plex Sans Italics"/>
              </a:rPr>
              <a:t>CK</a:t>
            </a:r>
          </a:p>
        </p:txBody>
      </p:sp>
      <p:sp>
        <p:nvSpPr>
          <p:cNvPr id="429" name="TextBox 429"/>
          <p:cNvSpPr txBox="1"/>
          <p:nvPr/>
        </p:nvSpPr>
        <p:spPr>
          <a:xfrm rot="-4786560">
            <a:off x="7739199" y="3679907"/>
            <a:ext cx="85040" cy="74776"/>
          </a:xfrm>
          <a:prstGeom prst="rect">
            <a:avLst/>
          </a:prstGeom>
        </p:spPr>
        <p:txBody>
          <a:bodyPr lIns="0" tIns="0" rIns="0" bIns="0" rtlCol="0" anchor="t">
            <a:spAutoFit/>
          </a:bodyPr>
          <a:lstStyle/>
          <a:p>
            <a:pPr algn="l">
              <a:lnSpc>
                <a:spcPts val="698"/>
              </a:lnSpc>
            </a:pPr>
            <a:r>
              <a:rPr lang="en-US" sz="499" spc="210">
                <a:solidFill>
                  <a:srgbClr val="007DC5"/>
                </a:solidFill>
                <a:latin typeface="IBM Plex Sans Italics"/>
              </a:rPr>
              <a:t>IE</a:t>
            </a:r>
          </a:p>
        </p:txBody>
      </p:sp>
      <p:sp>
        <p:nvSpPr>
          <p:cNvPr id="430" name="TextBox 430"/>
          <p:cNvSpPr txBox="1"/>
          <p:nvPr/>
        </p:nvSpPr>
        <p:spPr>
          <a:xfrm rot="-5126880">
            <a:off x="7471188" y="2959583"/>
            <a:ext cx="70267" cy="65818"/>
          </a:xfrm>
          <a:prstGeom prst="rect">
            <a:avLst/>
          </a:prstGeom>
        </p:spPr>
        <p:txBody>
          <a:bodyPr lIns="0" tIns="0" rIns="0" bIns="0" rtlCol="0" anchor="t">
            <a:spAutoFit/>
          </a:bodyPr>
          <a:lstStyle/>
          <a:p>
            <a:pPr algn="l">
              <a:lnSpc>
                <a:spcPts val="526"/>
              </a:lnSpc>
            </a:pPr>
            <a:r>
              <a:rPr lang="en-US" sz="375" spc="83">
                <a:solidFill>
                  <a:srgbClr val="007DC5"/>
                </a:solidFill>
                <a:latin typeface="IBM Plex Sans Italics"/>
              </a:rPr>
              <a:t>ZA</a:t>
            </a:r>
          </a:p>
        </p:txBody>
      </p:sp>
      <p:sp>
        <p:nvSpPr>
          <p:cNvPr id="431" name="TextBox 431"/>
          <p:cNvSpPr txBox="1"/>
          <p:nvPr/>
        </p:nvSpPr>
        <p:spPr>
          <a:xfrm rot="-4888020">
            <a:off x="7498293" y="2903726"/>
            <a:ext cx="29097" cy="65809"/>
          </a:xfrm>
          <a:prstGeom prst="rect">
            <a:avLst/>
          </a:prstGeom>
        </p:spPr>
        <p:txBody>
          <a:bodyPr lIns="0" tIns="0" rIns="0" bIns="0" rtlCol="0" anchor="t">
            <a:spAutoFit/>
          </a:bodyPr>
          <a:lstStyle/>
          <a:p>
            <a:pPr algn="l">
              <a:lnSpc>
                <a:spcPts val="526"/>
              </a:lnSpc>
            </a:pPr>
            <a:r>
              <a:rPr lang="en-US" sz="375" spc="9">
                <a:solidFill>
                  <a:srgbClr val="007DC5"/>
                </a:solidFill>
                <a:latin typeface="IBM Plex Sans Italics"/>
              </a:rPr>
              <a:t>T</a:t>
            </a:r>
          </a:p>
        </p:txBody>
      </p:sp>
      <p:sp>
        <p:nvSpPr>
          <p:cNvPr id="432" name="TextBox 432"/>
          <p:cNvSpPr txBox="1"/>
          <p:nvPr/>
        </p:nvSpPr>
        <p:spPr>
          <a:xfrm rot="-4758360">
            <a:off x="7501470" y="2861962"/>
            <a:ext cx="37048" cy="65804"/>
          </a:xfrm>
          <a:prstGeom prst="rect">
            <a:avLst/>
          </a:prstGeom>
        </p:spPr>
        <p:txBody>
          <a:bodyPr lIns="0" tIns="0" rIns="0" bIns="0" rtlCol="0" anchor="t">
            <a:spAutoFit/>
          </a:bodyPr>
          <a:lstStyle/>
          <a:p>
            <a:pPr algn="l">
              <a:lnSpc>
                <a:spcPts val="526"/>
              </a:lnSpc>
            </a:pPr>
            <a:r>
              <a:rPr lang="en-US" sz="375" spc="9">
                <a:solidFill>
                  <a:srgbClr val="007DC5"/>
                </a:solidFill>
                <a:latin typeface="IBM Plex Sans Italics"/>
              </a:rPr>
              <a:t>O</a:t>
            </a:r>
          </a:p>
        </p:txBody>
      </p:sp>
      <p:sp>
        <p:nvSpPr>
          <p:cNvPr id="433" name="TextBox 433"/>
          <p:cNvSpPr txBox="1"/>
          <p:nvPr/>
        </p:nvSpPr>
        <p:spPr>
          <a:xfrm rot="-4581120">
            <a:off x="7513053" y="2818492"/>
            <a:ext cx="31809" cy="65800"/>
          </a:xfrm>
          <a:prstGeom prst="rect">
            <a:avLst/>
          </a:prstGeom>
        </p:spPr>
        <p:txBody>
          <a:bodyPr lIns="0" tIns="0" rIns="0" bIns="0" rtlCol="0" anchor="t">
            <a:spAutoFit/>
          </a:bodyPr>
          <a:lstStyle/>
          <a:p>
            <a:pPr algn="l">
              <a:lnSpc>
                <a:spcPts val="526"/>
              </a:lnSpc>
            </a:pPr>
            <a:r>
              <a:rPr lang="en-US" sz="375" spc="9">
                <a:solidFill>
                  <a:srgbClr val="007DC5"/>
                </a:solidFill>
                <a:latin typeface="IBM Plex Sans Italics"/>
              </a:rPr>
              <a:t>K</a:t>
            </a:r>
          </a:p>
        </p:txBody>
      </p:sp>
      <p:sp>
        <p:nvSpPr>
          <p:cNvPr id="434" name="TextBox 434"/>
          <p:cNvSpPr txBox="1"/>
          <p:nvPr/>
        </p:nvSpPr>
        <p:spPr>
          <a:xfrm rot="-4373400">
            <a:off x="7515849" y="2767686"/>
            <a:ext cx="52886" cy="65800"/>
          </a:xfrm>
          <a:prstGeom prst="rect">
            <a:avLst/>
          </a:prstGeom>
        </p:spPr>
        <p:txBody>
          <a:bodyPr lIns="0" tIns="0" rIns="0" bIns="0" rtlCol="0" anchor="t">
            <a:spAutoFit/>
          </a:bodyPr>
          <a:lstStyle/>
          <a:p>
            <a:pPr algn="l">
              <a:lnSpc>
                <a:spcPts val="525"/>
              </a:lnSpc>
            </a:pPr>
            <a:r>
              <a:rPr lang="en-US" sz="375" spc="69">
                <a:solidFill>
                  <a:srgbClr val="007DC5"/>
                </a:solidFill>
                <a:latin typeface="IBM Plex Sans Italics"/>
              </a:rPr>
              <a:t>A </a:t>
            </a:r>
          </a:p>
        </p:txBody>
      </p:sp>
      <p:sp>
        <p:nvSpPr>
          <p:cNvPr id="435" name="TextBox 435"/>
          <p:cNvSpPr txBox="1"/>
          <p:nvPr/>
        </p:nvSpPr>
        <p:spPr>
          <a:xfrm rot="-4104780">
            <a:off x="7527387" y="2695913"/>
            <a:ext cx="78445" cy="65786"/>
          </a:xfrm>
          <a:prstGeom prst="rect">
            <a:avLst/>
          </a:prstGeom>
        </p:spPr>
        <p:txBody>
          <a:bodyPr lIns="0" tIns="0" rIns="0" bIns="0" rtlCol="0" anchor="t">
            <a:spAutoFit/>
          </a:bodyPr>
          <a:lstStyle/>
          <a:p>
            <a:pPr algn="l">
              <a:lnSpc>
                <a:spcPts val="525"/>
              </a:lnSpc>
            </a:pPr>
            <a:r>
              <a:rPr lang="en-US" sz="375" spc="83">
                <a:solidFill>
                  <a:srgbClr val="007DC5"/>
                </a:solidFill>
                <a:latin typeface="IBM Plex Sans Italics"/>
              </a:rPr>
              <a:t>BO</a:t>
            </a:r>
          </a:p>
        </p:txBody>
      </p:sp>
      <p:sp>
        <p:nvSpPr>
          <p:cNvPr id="436" name="TextBox 436"/>
          <p:cNvSpPr txBox="1"/>
          <p:nvPr/>
        </p:nvSpPr>
        <p:spPr>
          <a:xfrm rot="-3835500">
            <a:off x="7565556" y="2617358"/>
            <a:ext cx="73016" cy="65763"/>
          </a:xfrm>
          <a:prstGeom prst="rect">
            <a:avLst/>
          </a:prstGeom>
        </p:spPr>
        <p:txBody>
          <a:bodyPr lIns="0" tIns="0" rIns="0" bIns="0" rtlCol="0" anchor="t">
            <a:spAutoFit/>
          </a:bodyPr>
          <a:lstStyle/>
          <a:p>
            <a:pPr algn="l">
              <a:lnSpc>
                <a:spcPts val="525"/>
              </a:lnSpc>
            </a:pPr>
            <a:r>
              <a:rPr lang="en-US" sz="375" spc="81">
                <a:solidFill>
                  <a:srgbClr val="007DC5"/>
                </a:solidFill>
                <a:latin typeface="IBM Plex Sans Italics"/>
              </a:rPr>
              <a:t>TN</a:t>
            </a:r>
          </a:p>
        </p:txBody>
      </p:sp>
      <p:sp>
        <p:nvSpPr>
          <p:cNvPr id="437" name="TextBox 437"/>
          <p:cNvSpPr txBox="1"/>
          <p:nvPr/>
        </p:nvSpPr>
        <p:spPr>
          <a:xfrm rot="-3439320">
            <a:off x="7591686" y="2516569"/>
            <a:ext cx="139210" cy="65745"/>
          </a:xfrm>
          <a:prstGeom prst="rect">
            <a:avLst/>
          </a:prstGeom>
        </p:spPr>
        <p:txBody>
          <a:bodyPr lIns="0" tIns="0" rIns="0" bIns="0" rtlCol="0" anchor="t">
            <a:spAutoFit/>
          </a:bodyPr>
          <a:lstStyle/>
          <a:p>
            <a:pPr algn="l">
              <a:lnSpc>
                <a:spcPts val="525"/>
              </a:lnSpc>
            </a:pPr>
            <a:r>
              <a:rPr lang="en-US" sz="375" spc="80">
                <a:solidFill>
                  <a:srgbClr val="007DC5"/>
                </a:solidFill>
                <a:latin typeface="IBM Plex Sans Italics"/>
              </a:rPr>
              <a:t>ICKA</a:t>
            </a:r>
          </a:p>
        </p:txBody>
      </p:sp>
      <p:sp>
        <p:nvSpPr>
          <p:cNvPr id="438" name="TextBox 438"/>
          <p:cNvSpPr txBox="1"/>
          <p:nvPr/>
        </p:nvSpPr>
        <p:spPr>
          <a:xfrm rot="4215720">
            <a:off x="11186848" y="3107966"/>
            <a:ext cx="61581" cy="33288"/>
          </a:xfrm>
          <a:prstGeom prst="rect">
            <a:avLst/>
          </a:prstGeom>
        </p:spPr>
        <p:txBody>
          <a:bodyPr lIns="0" tIns="0" rIns="0" bIns="0" rtlCol="0" anchor="t">
            <a:spAutoFit/>
          </a:bodyPr>
          <a:lstStyle/>
          <a:p>
            <a:pPr algn="l">
              <a:lnSpc>
                <a:spcPts val="222"/>
              </a:lnSpc>
            </a:pPr>
            <a:r>
              <a:rPr lang="en-US" sz="158" spc="3">
                <a:solidFill>
                  <a:srgbClr val="3C62AE"/>
                </a:solidFill>
                <a:latin typeface="IBM Plex Sans Italics"/>
              </a:rPr>
              <a:t>Maroni</a:t>
            </a:r>
          </a:p>
        </p:txBody>
      </p:sp>
      <p:sp>
        <p:nvSpPr>
          <p:cNvPr id="439" name="TextBox 439"/>
          <p:cNvSpPr txBox="1"/>
          <p:nvPr/>
        </p:nvSpPr>
        <p:spPr>
          <a:xfrm rot="-3697500">
            <a:off x="11438834" y="3306295"/>
            <a:ext cx="79511" cy="33292"/>
          </a:xfrm>
          <a:prstGeom prst="rect">
            <a:avLst/>
          </a:prstGeom>
        </p:spPr>
        <p:txBody>
          <a:bodyPr lIns="0" tIns="0" rIns="0" bIns="0" rtlCol="0" anchor="t">
            <a:spAutoFit/>
          </a:bodyPr>
          <a:lstStyle/>
          <a:p>
            <a:pPr algn="l">
              <a:lnSpc>
                <a:spcPts val="222"/>
              </a:lnSpc>
            </a:pPr>
            <a:r>
              <a:rPr lang="en-US" sz="158" spc="3">
                <a:solidFill>
                  <a:srgbClr val="3C62AE"/>
                </a:solidFill>
                <a:latin typeface="IBM Plex Sans Italics"/>
              </a:rPr>
              <a:t>Oyapock</a:t>
            </a:r>
          </a:p>
        </p:txBody>
      </p:sp>
      <p:sp>
        <p:nvSpPr>
          <p:cNvPr id="440" name="TextBox 440"/>
          <p:cNvSpPr txBox="1"/>
          <p:nvPr/>
        </p:nvSpPr>
        <p:spPr>
          <a:xfrm>
            <a:off x="10632658" y="1629691"/>
            <a:ext cx="72780" cy="33288"/>
          </a:xfrm>
          <a:prstGeom prst="rect">
            <a:avLst/>
          </a:prstGeom>
        </p:spPr>
        <p:txBody>
          <a:bodyPr lIns="0" tIns="0" rIns="0" bIns="0" rtlCol="0" anchor="t">
            <a:spAutoFit/>
          </a:bodyPr>
          <a:lstStyle/>
          <a:p>
            <a:pPr algn="l">
              <a:lnSpc>
                <a:spcPts val="222"/>
              </a:lnSpc>
            </a:pPr>
            <a:r>
              <a:rPr lang="en-US" sz="158" spc="3">
                <a:solidFill>
                  <a:srgbClr val="231F20"/>
                </a:solidFill>
                <a:latin typeface="IBM Plex Sans Italics"/>
              </a:rPr>
              <a:t>Madeira</a:t>
            </a:r>
          </a:p>
        </p:txBody>
      </p:sp>
      <p:sp>
        <p:nvSpPr>
          <p:cNvPr id="441" name="TextBox 441"/>
          <p:cNvSpPr txBox="1"/>
          <p:nvPr/>
        </p:nvSpPr>
        <p:spPr>
          <a:xfrm>
            <a:off x="10664675" y="866535"/>
            <a:ext cx="72077" cy="92524"/>
          </a:xfrm>
          <a:prstGeom prst="rect">
            <a:avLst/>
          </a:prstGeom>
        </p:spPr>
        <p:txBody>
          <a:bodyPr lIns="0" tIns="0" rIns="0" bIns="0" rtlCol="0" anchor="t">
            <a:spAutoFit/>
          </a:bodyPr>
          <a:lstStyle/>
          <a:p>
            <a:pPr algn="r">
              <a:lnSpc>
                <a:spcPts val="391"/>
              </a:lnSpc>
            </a:pPr>
            <a:r>
              <a:rPr lang="en-US" sz="158" spc="3">
                <a:solidFill>
                  <a:srgbClr val="231F20"/>
                </a:solidFill>
                <a:latin typeface="IBM Plex Sans Italics"/>
              </a:rPr>
              <a:t>Corvo</a:t>
            </a:r>
          </a:p>
          <a:p>
            <a:pPr algn="l">
              <a:lnSpc>
                <a:spcPts val="391"/>
              </a:lnSpc>
            </a:pPr>
            <a:r>
              <a:rPr lang="en-US" sz="158" spc="3">
                <a:solidFill>
                  <a:srgbClr val="231F20"/>
                </a:solidFill>
                <a:latin typeface="IBM Plex Sans Italics"/>
              </a:rPr>
              <a:t>Flores</a:t>
            </a:r>
          </a:p>
        </p:txBody>
      </p:sp>
      <p:sp>
        <p:nvSpPr>
          <p:cNvPr id="442" name="TextBox 442"/>
          <p:cNvSpPr txBox="1"/>
          <p:nvPr/>
        </p:nvSpPr>
        <p:spPr>
          <a:xfrm>
            <a:off x="10661410" y="2635803"/>
            <a:ext cx="78364" cy="33288"/>
          </a:xfrm>
          <a:prstGeom prst="rect">
            <a:avLst/>
          </a:prstGeom>
        </p:spPr>
        <p:txBody>
          <a:bodyPr lIns="0" tIns="0" rIns="0" bIns="0" rtlCol="0" anchor="t">
            <a:spAutoFit/>
          </a:bodyPr>
          <a:lstStyle/>
          <a:p>
            <a:pPr algn="l">
              <a:lnSpc>
                <a:spcPts val="222"/>
              </a:lnSpc>
            </a:pPr>
            <a:r>
              <a:rPr lang="en-US" sz="158" spc="3">
                <a:solidFill>
                  <a:srgbClr val="231F20"/>
                </a:solidFill>
                <a:latin typeface="IBM Plex Sans Italics"/>
              </a:rPr>
              <a:t>El Hierro</a:t>
            </a:r>
          </a:p>
        </p:txBody>
      </p:sp>
      <p:sp>
        <p:nvSpPr>
          <p:cNvPr id="443" name="TextBox 443"/>
          <p:cNvSpPr txBox="1"/>
          <p:nvPr/>
        </p:nvSpPr>
        <p:spPr>
          <a:xfrm>
            <a:off x="10725005" y="2316104"/>
            <a:ext cx="85113" cy="33288"/>
          </a:xfrm>
          <a:prstGeom prst="rect">
            <a:avLst/>
          </a:prstGeom>
        </p:spPr>
        <p:txBody>
          <a:bodyPr lIns="0" tIns="0" rIns="0" bIns="0" rtlCol="0" anchor="t">
            <a:spAutoFit/>
          </a:bodyPr>
          <a:lstStyle/>
          <a:p>
            <a:pPr algn="l">
              <a:lnSpc>
                <a:spcPts val="222"/>
              </a:lnSpc>
            </a:pPr>
            <a:r>
              <a:rPr lang="en-US" sz="158" spc="3">
                <a:solidFill>
                  <a:srgbClr val="231F20"/>
                </a:solidFill>
                <a:latin typeface="IBM Plex Sans Italics"/>
              </a:rPr>
              <a:t>La Palma</a:t>
            </a:r>
          </a:p>
        </p:txBody>
      </p:sp>
      <p:sp>
        <p:nvSpPr>
          <p:cNvPr id="444" name="TextBox 444"/>
          <p:cNvSpPr txBox="1"/>
          <p:nvPr/>
        </p:nvSpPr>
        <p:spPr>
          <a:xfrm>
            <a:off x="10721821" y="2476396"/>
            <a:ext cx="100793" cy="33288"/>
          </a:xfrm>
          <a:prstGeom prst="rect">
            <a:avLst/>
          </a:prstGeom>
        </p:spPr>
        <p:txBody>
          <a:bodyPr lIns="0" tIns="0" rIns="0" bIns="0" rtlCol="0" anchor="t">
            <a:spAutoFit/>
          </a:bodyPr>
          <a:lstStyle/>
          <a:p>
            <a:pPr algn="l">
              <a:lnSpc>
                <a:spcPts val="222"/>
              </a:lnSpc>
            </a:pPr>
            <a:r>
              <a:rPr lang="en-US" sz="158" spc="3">
                <a:solidFill>
                  <a:srgbClr val="231F20"/>
                </a:solidFill>
                <a:latin typeface="IBM Plex Sans Italics"/>
              </a:rPr>
              <a:t>La Gomera</a:t>
            </a:r>
          </a:p>
        </p:txBody>
      </p:sp>
      <p:sp>
        <p:nvSpPr>
          <p:cNvPr id="445" name="TextBox 445"/>
          <p:cNvSpPr txBox="1"/>
          <p:nvPr/>
        </p:nvSpPr>
        <p:spPr>
          <a:xfrm>
            <a:off x="10802584" y="1205171"/>
            <a:ext cx="43665" cy="33288"/>
          </a:xfrm>
          <a:prstGeom prst="rect">
            <a:avLst/>
          </a:prstGeom>
        </p:spPr>
        <p:txBody>
          <a:bodyPr lIns="0" tIns="0" rIns="0" bIns="0" rtlCol="0" anchor="t">
            <a:spAutoFit/>
          </a:bodyPr>
          <a:lstStyle/>
          <a:p>
            <a:pPr algn="l">
              <a:lnSpc>
                <a:spcPts val="222"/>
              </a:lnSpc>
            </a:pPr>
            <a:r>
              <a:rPr lang="en-US" sz="158" spc="3">
                <a:solidFill>
                  <a:srgbClr val="231F20"/>
                </a:solidFill>
                <a:latin typeface="IBM Plex Sans Italics"/>
              </a:rPr>
              <a:t>Faial</a:t>
            </a:r>
          </a:p>
        </p:txBody>
      </p:sp>
      <p:sp>
        <p:nvSpPr>
          <p:cNvPr id="446" name="TextBox 446"/>
          <p:cNvSpPr txBox="1"/>
          <p:nvPr/>
        </p:nvSpPr>
        <p:spPr>
          <a:xfrm>
            <a:off x="10821402" y="1648047"/>
            <a:ext cx="106412" cy="33288"/>
          </a:xfrm>
          <a:prstGeom prst="rect">
            <a:avLst/>
          </a:prstGeom>
        </p:spPr>
        <p:txBody>
          <a:bodyPr lIns="0" tIns="0" rIns="0" bIns="0" rtlCol="0" anchor="t">
            <a:spAutoFit/>
          </a:bodyPr>
          <a:lstStyle/>
          <a:p>
            <a:pPr algn="l">
              <a:lnSpc>
                <a:spcPts val="222"/>
              </a:lnSpc>
            </a:pPr>
            <a:r>
              <a:rPr lang="en-US" sz="158" spc="3">
                <a:solidFill>
                  <a:srgbClr val="231F20"/>
                </a:solidFill>
                <a:latin typeface="IBM Plex Sans Italics"/>
              </a:rPr>
              <a:t>Porto Santo</a:t>
            </a:r>
          </a:p>
        </p:txBody>
      </p:sp>
      <p:sp>
        <p:nvSpPr>
          <p:cNvPr id="447" name="TextBox 447"/>
          <p:cNvSpPr txBox="1"/>
          <p:nvPr/>
        </p:nvSpPr>
        <p:spPr>
          <a:xfrm>
            <a:off x="10908270" y="1294715"/>
            <a:ext cx="39193" cy="33288"/>
          </a:xfrm>
          <a:prstGeom prst="rect">
            <a:avLst/>
          </a:prstGeom>
        </p:spPr>
        <p:txBody>
          <a:bodyPr lIns="0" tIns="0" rIns="0" bIns="0" rtlCol="0" anchor="t">
            <a:spAutoFit/>
          </a:bodyPr>
          <a:lstStyle/>
          <a:p>
            <a:pPr algn="l">
              <a:lnSpc>
                <a:spcPts val="222"/>
              </a:lnSpc>
            </a:pPr>
            <a:r>
              <a:rPr lang="en-US" sz="158" spc="3">
                <a:solidFill>
                  <a:srgbClr val="231F20"/>
                </a:solidFill>
                <a:latin typeface="IBM Plex Sans Italics"/>
              </a:rPr>
              <a:t>Pico</a:t>
            </a:r>
          </a:p>
        </p:txBody>
      </p:sp>
      <p:sp>
        <p:nvSpPr>
          <p:cNvPr id="448" name="TextBox 448"/>
          <p:cNvSpPr txBox="1"/>
          <p:nvPr/>
        </p:nvSpPr>
        <p:spPr>
          <a:xfrm>
            <a:off x="10847215" y="1714323"/>
            <a:ext cx="128778" cy="33288"/>
          </a:xfrm>
          <a:prstGeom prst="rect">
            <a:avLst/>
          </a:prstGeom>
        </p:spPr>
        <p:txBody>
          <a:bodyPr lIns="0" tIns="0" rIns="0" bIns="0" rtlCol="0" anchor="t">
            <a:spAutoFit/>
          </a:bodyPr>
          <a:lstStyle/>
          <a:p>
            <a:pPr algn="l">
              <a:lnSpc>
                <a:spcPts val="222"/>
              </a:lnSpc>
            </a:pPr>
            <a:r>
              <a:rPr lang="en-US" sz="158" spc="3">
                <a:solidFill>
                  <a:srgbClr val="231F20"/>
                </a:solidFill>
                <a:latin typeface="IBM Plex Sans Italics"/>
              </a:rPr>
              <a:t>Ilhas Desertas</a:t>
            </a:r>
          </a:p>
        </p:txBody>
      </p:sp>
      <p:sp>
        <p:nvSpPr>
          <p:cNvPr id="449" name="TextBox 449"/>
          <p:cNvSpPr txBox="1"/>
          <p:nvPr/>
        </p:nvSpPr>
        <p:spPr>
          <a:xfrm>
            <a:off x="10897430" y="1823130"/>
            <a:ext cx="142240" cy="33288"/>
          </a:xfrm>
          <a:prstGeom prst="rect">
            <a:avLst/>
          </a:prstGeom>
        </p:spPr>
        <p:txBody>
          <a:bodyPr lIns="0" tIns="0" rIns="0" bIns="0" rtlCol="0" anchor="t">
            <a:spAutoFit/>
          </a:bodyPr>
          <a:lstStyle/>
          <a:p>
            <a:pPr algn="l">
              <a:lnSpc>
                <a:spcPts val="222"/>
              </a:lnSpc>
            </a:pPr>
            <a:r>
              <a:rPr lang="en-US" sz="158" spc="3">
                <a:solidFill>
                  <a:srgbClr val="231F20"/>
                </a:solidFill>
                <a:latin typeface="IBM Plex Sans Italics"/>
              </a:rPr>
              <a:t>Ilhas Selvagens</a:t>
            </a:r>
          </a:p>
        </p:txBody>
      </p:sp>
      <p:sp>
        <p:nvSpPr>
          <p:cNvPr id="450" name="TextBox 450"/>
          <p:cNvSpPr txBox="1"/>
          <p:nvPr/>
        </p:nvSpPr>
        <p:spPr>
          <a:xfrm>
            <a:off x="10983327" y="2378792"/>
            <a:ext cx="73909" cy="33288"/>
          </a:xfrm>
          <a:prstGeom prst="rect">
            <a:avLst/>
          </a:prstGeom>
        </p:spPr>
        <p:txBody>
          <a:bodyPr lIns="0" tIns="0" rIns="0" bIns="0" rtlCol="0" anchor="t">
            <a:spAutoFit/>
          </a:bodyPr>
          <a:lstStyle/>
          <a:p>
            <a:pPr algn="l">
              <a:lnSpc>
                <a:spcPts val="222"/>
              </a:lnSpc>
            </a:pPr>
            <a:r>
              <a:rPr lang="en-US" sz="158" spc="3">
                <a:solidFill>
                  <a:srgbClr val="231F20"/>
                </a:solidFill>
                <a:latin typeface="IBM Plex Sans Italics"/>
              </a:rPr>
              <a:t>Tenerife</a:t>
            </a:r>
          </a:p>
        </p:txBody>
      </p:sp>
      <p:sp>
        <p:nvSpPr>
          <p:cNvPr id="451" name="TextBox 451"/>
          <p:cNvSpPr txBox="1"/>
          <p:nvPr/>
        </p:nvSpPr>
        <p:spPr>
          <a:xfrm>
            <a:off x="11072998" y="1024142"/>
            <a:ext cx="80618" cy="33288"/>
          </a:xfrm>
          <a:prstGeom prst="rect">
            <a:avLst/>
          </a:prstGeom>
        </p:spPr>
        <p:txBody>
          <a:bodyPr lIns="0" tIns="0" rIns="0" bIns="0" rtlCol="0" anchor="t">
            <a:spAutoFit/>
          </a:bodyPr>
          <a:lstStyle/>
          <a:p>
            <a:pPr algn="l">
              <a:lnSpc>
                <a:spcPts val="222"/>
              </a:lnSpc>
            </a:pPr>
            <a:r>
              <a:rPr lang="en-US" sz="158" spc="3">
                <a:solidFill>
                  <a:srgbClr val="231F20"/>
                </a:solidFill>
                <a:latin typeface="IBM Plex Sans Italics"/>
              </a:rPr>
              <a:t>Graciosa</a:t>
            </a:r>
          </a:p>
        </p:txBody>
      </p:sp>
      <p:sp>
        <p:nvSpPr>
          <p:cNvPr id="452" name="TextBox 452"/>
          <p:cNvSpPr txBox="1"/>
          <p:nvPr/>
        </p:nvSpPr>
        <p:spPr>
          <a:xfrm>
            <a:off x="11081884" y="1134750"/>
            <a:ext cx="153947" cy="98629"/>
          </a:xfrm>
          <a:prstGeom prst="rect">
            <a:avLst/>
          </a:prstGeom>
        </p:spPr>
        <p:txBody>
          <a:bodyPr lIns="0" tIns="0" rIns="0" bIns="0" rtlCol="0" anchor="t">
            <a:spAutoFit/>
          </a:bodyPr>
          <a:lstStyle/>
          <a:p>
            <a:pPr algn="r">
              <a:lnSpc>
                <a:spcPts val="396"/>
              </a:lnSpc>
            </a:pPr>
            <a:r>
              <a:rPr lang="en-US" sz="158" spc="3">
                <a:solidFill>
                  <a:srgbClr val="231F20"/>
                </a:solidFill>
                <a:latin typeface="IBM Plex Sans Italics"/>
              </a:rPr>
              <a:t>Terceira</a:t>
            </a:r>
          </a:p>
          <a:p>
            <a:pPr algn="l">
              <a:lnSpc>
                <a:spcPts val="396"/>
              </a:lnSpc>
            </a:pPr>
            <a:r>
              <a:rPr lang="en-US" sz="158" spc="3">
                <a:solidFill>
                  <a:srgbClr val="231F20"/>
                </a:solidFill>
                <a:latin typeface="IBM Plex Sans Italics"/>
              </a:rPr>
              <a:t>São Jorge</a:t>
            </a:r>
          </a:p>
        </p:txBody>
      </p:sp>
      <p:sp>
        <p:nvSpPr>
          <p:cNvPr id="453" name="TextBox 453"/>
          <p:cNvSpPr txBox="1"/>
          <p:nvPr/>
        </p:nvSpPr>
        <p:spPr>
          <a:xfrm>
            <a:off x="11378733" y="2615211"/>
            <a:ext cx="120940" cy="33288"/>
          </a:xfrm>
          <a:prstGeom prst="rect">
            <a:avLst/>
          </a:prstGeom>
        </p:spPr>
        <p:txBody>
          <a:bodyPr lIns="0" tIns="0" rIns="0" bIns="0" rtlCol="0" anchor="t">
            <a:spAutoFit/>
          </a:bodyPr>
          <a:lstStyle/>
          <a:p>
            <a:pPr algn="l">
              <a:lnSpc>
                <a:spcPts val="222"/>
              </a:lnSpc>
            </a:pPr>
            <a:r>
              <a:rPr lang="en-US" sz="158" spc="3">
                <a:solidFill>
                  <a:srgbClr val="231F20"/>
                </a:solidFill>
                <a:latin typeface="IBM Plex Sans Italics"/>
              </a:rPr>
              <a:t>Gran Canaria</a:t>
            </a:r>
          </a:p>
        </p:txBody>
      </p:sp>
      <p:sp>
        <p:nvSpPr>
          <p:cNvPr id="454" name="TextBox 454"/>
          <p:cNvSpPr txBox="1"/>
          <p:nvPr/>
        </p:nvSpPr>
        <p:spPr>
          <a:xfrm>
            <a:off x="11634638" y="2410183"/>
            <a:ext cx="125435" cy="33288"/>
          </a:xfrm>
          <a:prstGeom prst="rect">
            <a:avLst/>
          </a:prstGeom>
        </p:spPr>
        <p:txBody>
          <a:bodyPr lIns="0" tIns="0" rIns="0" bIns="0" rtlCol="0" anchor="t">
            <a:spAutoFit/>
          </a:bodyPr>
          <a:lstStyle/>
          <a:p>
            <a:pPr algn="l">
              <a:lnSpc>
                <a:spcPts val="222"/>
              </a:lnSpc>
            </a:pPr>
            <a:r>
              <a:rPr lang="en-US" sz="158" spc="3">
                <a:solidFill>
                  <a:srgbClr val="231F20"/>
                </a:solidFill>
                <a:latin typeface="IBM Plex Sans Italics"/>
              </a:rPr>
              <a:t>Fuerteventura</a:t>
            </a:r>
          </a:p>
        </p:txBody>
      </p:sp>
      <p:sp>
        <p:nvSpPr>
          <p:cNvPr id="455" name="TextBox 455"/>
          <p:cNvSpPr txBox="1"/>
          <p:nvPr/>
        </p:nvSpPr>
        <p:spPr>
          <a:xfrm>
            <a:off x="11667948" y="1462024"/>
            <a:ext cx="100793" cy="33288"/>
          </a:xfrm>
          <a:prstGeom prst="rect">
            <a:avLst/>
          </a:prstGeom>
        </p:spPr>
        <p:txBody>
          <a:bodyPr lIns="0" tIns="0" rIns="0" bIns="0" rtlCol="0" anchor="t">
            <a:spAutoFit/>
          </a:bodyPr>
          <a:lstStyle/>
          <a:p>
            <a:pPr algn="l">
              <a:lnSpc>
                <a:spcPts val="222"/>
              </a:lnSpc>
            </a:pPr>
            <a:r>
              <a:rPr lang="en-US" sz="158" spc="3">
                <a:solidFill>
                  <a:srgbClr val="231F20"/>
                </a:solidFill>
                <a:latin typeface="IBM Plex Sans Italics"/>
              </a:rPr>
              <a:t>São Miguel</a:t>
            </a:r>
          </a:p>
        </p:txBody>
      </p:sp>
      <p:sp>
        <p:nvSpPr>
          <p:cNvPr id="456" name="TextBox 456"/>
          <p:cNvSpPr txBox="1"/>
          <p:nvPr/>
        </p:nvSpPr>
        <p:spPr>
          <a:xfrm>
            <a:off x="11689588" y="1658366"/>
            <a:ext cx="108630" cy="33288"/>
          </a:xfrm>
          <a:prstGeom prst="rect">
            <a:avLst/>
          </a:prstGeom>
        </p:spPr>
        <p:txBody>
          <a:bodyPr lIns="0" tIns="0" rIns="0" bIns="0" rtlCol="0" anchor="t">
            <a:spAutoFit/>
          </a:bodyPr>
          <a:lstStyle/>
          <a:p>
            <a:pPr algn="l">
              <a:lnSpc>
                <a:spcPts val="222"/>
              </a:lnSpc>
            </a:pPr>
            <a:r>
              <a:rPr lang="en-US" sz="158" spc="3">
                <a:solidFill>
                  <a:srgbClr val="231F20"/>
                </a:solidFill>
                <a:latin typeface="IBM Plex Sans Italics"/>
              </a:rPr>
              <a:t>Santa Maria</a:t>
            </a:r>
          </a:p>
        </p:txBody>
      </p:sp>
      <p:sp>
        <p:nvSpPr>
          <p:cNvPr id="457" name="TextBox 457"/>
          <p:cNvSpPr txBox="1"/>
          <p:nvPr/>
        </p:nvSpPr>
        <p:spPr>
          <a:xfrm>
            <a:off x="11878455" y="2305363"/>
            <a:ext cx="54887" cy="33288"/>
          </a:xfrm>
          <a:prstGeom prst="rect">
            <a:avLst/>
          </a:prstGeom>
        </p:spPr>
        <p:txBody>
          <a:bodyPr lIns="0" tIns="0" rIns="0" bIns="0" rtlCol="0" anchor="t">
            <a:spAutoFit/>
          </a:bodyPr>
          <a:lstStyle/>
          <a:p>
            <a:pPr algn="l">
              <a:lnSpc>
                <a:spcPts val="222"/>
              </a:lnSpc>
            </a:pPr>
            <a:r>
              <a:rPr lang="en-US" sz="158" spc="3">
                <a:solidFill>
                  <a:srgbClr val="231F20"/>
                </a:solidFill>
                <a:latin typeface="IBM Plex Sans Italics"/>
              </a:rPr>
              <a:t>Lobos</a:t>
            </a:r>
          </a:p>
        </p:txBody>
      </p:sp>
      <p:sp>
        <p:nvSpPr>
          <p:cNvPr id="458" name="TextBox 458"/>
          <p:cNvSpPr txBox="1"/>
          <p:nvPr/>
        </p:nvSpPr>
        <p:spPr>
          <a:xfrm>
            <a:off x="11828240" y="2095849"/>
            <a:ext cx="111651" cy="94157"/>
          </a:xfrm>
          <a:prstGeom prst="rect">
            <a:avLst/>
          </a:prstGeom>
        </p:spPr>
        <p:txBody>
          <a:bodyPr lIns="0" tIns="0" rIns="0" bIns="0" rtlCol="0" anchor="t">
            <a:spAutoFit/>
          </a:bodyPr>
          <a:lstStyle/>
          <a:p>
            <a:pPr algn="r">
              <a:lnSpc>
                <a:spcPts val="396"/>
              </a:lnSpc>
            </a:pPr>
            <a:r>
              <a:rPr lang="en-US" sz="158" spc="3">
                <a:solidFill>
                  <a:srgbClr val="231F20"/>
                </a:solidFill>
                <a:latin typeface="IBM Plex Sans Italics"/>
              </a:rPr>
              <a:t>Graciosa</a:t>
            </a:r>
          </a:p>
          <a:p>
            <a:pPr algn="l">
              <a:lnSpc>
                <a:spcPts val="396"/>
              </a:lnSpc>
            </a:pPr>
            <a:r>
              <a:rPr lang="en-US" sz="158" spc="3">
                <a:solidFill>
                  <a:srgbClr val="231F20"/>
                </a:solidFill>
                <a:latin typeface="IBM Plex Sans Italics"/>
              </a:rPr>
              <a:t>Lanzarote</a:t>
            </a:r>
          </a:p>
        </p:txBody>
      </p:sp>
      <p:sp>
        <p:nvSpPr>
          <p:cNvPr id="459" name="TextBox 459"/>
          <p:cNvSpPr txBox="1"/>
          <p:nvPr/>
        </p:nvSpPr>
        <p:spPr>
          <a:xfrm>
            <a:off x="11859169" y="2038155"/>
            <a:ext cx="90714" cy="33288"/>
          </a:xfrm>
          <a:prstGeom prst="rect">
            <a:avLst/>
          </a:prstGeom>
        </p:spPr>
        <p:txBody>
          <a:bodyPr lIns="0" tIns="0" rIns="0" bIns="0" rtlCol="0" anchor="t">
            <a:spAutoFit/>
          </a:bodyPr>
          <a:lstStyle/>
          <a:p>
            <a:pPr algn="l">
              <a:lnSpc>
                <a:spcPts val="222"/>
              </a:lnSpc>
            </a:pPr>
            <a:r>
              <a:rPr lang="en-US" sz="158" spc="3">
                <a:solidFill>
                  <a:srgbClr val="231F20"/>
                </a:solidFill>
                <a:latin typeface="IBM Plex Sans Italics"/>
              </a:rPr>
              <a:t>Alegranza</a:t>
            </a:r>
          </a:p>
        </p:txBody>
      </p:sp>
      <p:sp>
        <p:nvSpPr>
          <p:cNvPr id="460" name="TextBox 460"/>
          <p:cNvSpPr txBox="1"/>
          <p:nvPr/>
        </p:nvSpPr>
        <p:spPr>
          <a:xfrm>
            <a:off x="12079936" y="1878121"/>
            <a:ext cx="110844" cy="33288"/>
          </a:xfrm>
          <a:prstGeom prst="rect">
            <a:avLst/>
          </a:prstGeom>
        </p:spPr>
        <p:txBody>
          <a:bodyPr lIns="0" tIns="0" rIns="0" bIns="0" rtlCol="0" anchor="t">
            <a:spAutoFit/>
          </a:bodyPr>
          <a:lstStyle/>
          <a:p>
            <a:pPr algn="l">
              <a:lnSpc>
                <a:spcPts val="222"/>
              </a:lnSpc>
            </a:pPr>
            <a:r>
              <a:rPr lang="en-US" sz="158" spc="3">
                <a:solidFill>
                  <a:srgbClr val="231F20"/>
                </a:solidFill>
                <a:latin typeface="IBM Plex Sans Italics"/>
              </a:rPr>
              <a:t>Basse-Terre</a:t>
            </a:r>
          </a:p>
        </p:txBody>
      </p:sp>
      <p:sp>
        <p:nvSpPr>
          <p:cNvPr id="461" name="TextBox 461"/>
          <p:cNvSpPr txBox="1"/>
          <p:nvPr/>
        </p:nvSpPr>
        <p:spPr>
          <a:xfrm>
            <a:off x="12136016" y="1411750"/>
            <a:ext cx="108608" cy="33288"/>
          </a:xfrm>
          <a:prstGeom prst="rect">
            <a:avLst/>
          </a:prstGeom>
        </p:spPr>
        <p:txBody>
          <a:bodyPr lIns="0" tIns="0" rIns="0" bIns="0" rtlCol="0" anchor="t">
            <a:spAutoFit/>
          </a:bodyPr>
          <a:lstStyle/>
          <a:p>
            <a:pPr algn="l">
              <a:lnSpc>
                <a:spcPts val="222"/>
              </a:lnSpc>
            </a:pPr>
            <a:r>
              <a:rPr lang="en-US" sz="158" spc="3">
                <a:solidFill>
                  <a:srgbClr val="231F20"/>
                </a:solidFill>
                <a:latin typeface="IBM Plex Sans Italics"/>
              </a:rPr>
              <a:t>Saint-Martin</a:t>
            </a:r>
          </a:p>
        </p:txBody>
      </p:sp>
      <p:sp>
        <p:nvSpPr>
          <p:cNvPr id="462" name="TextBox 462"/>
          <p:cNvSpPr txBox="1"/>
          <p:nvPr/>
        </p:nvSpPr>
        <p:spPr>
          <a:xfrm>
            <a:off x="12334993" y="1772417"/>
            <a:ext cx="122047" cy="33288"/>
          </a:xfrm>
          <a:prstGeom prst="rect">
            <a:avLst/>
          </a:prstGeom>
        </p:spPr>
        <p:txBody>
          <a:bodyPr lIns="0" tIns="0" rIns="0" bIns="0" rtlCol="0" anchor="t">
            <a:spAutoFit/>
          </a:bodyPr>
          <a:lstStyle/>
          <a:p>
            <a:pPr algn="l">
              <a:lnSpc>
                <a:spcPts val="222"/>
              </a:lnSpc>
            </a:pPr>
            <a:r>
              <a:rPr lang="en-US" sz="158" spc="3">
                <a:solidFill>
                  <a:srgbClr val="231F20"/>
                </a:solidFill>
                <a:latin typeface="IBM Plex Sans Italics"/>
              </a:rPr>
              <a:t>Grande-Terre</a:t>
            </a:r>
          </a:p>
        </p:txBody>
      </p:sp>
      <p:sp>
        <p:nvSpPr>
          <p:cNvPr id="463" name="TextBox 463"/>
          <p:cNvSpPr txBox="1"/>
          <p:nvPr/>
        </p:nvSpPr>
        <p:spPr>
          <a:xfrm>
            <a:off x="12400362" y="1959261"/>
            <a:ext cx="70567" cy="47942"/>
          </a:xfrm>
          <a:prstGeom prst="rect">
            <a:avLst/>
          </a:prstGeom>
        </p:spPr>
        <p:txBody>
          <a:bodyPr lIns="0" tIns="0" rIns="0" bIns="0" rtlCol="0" anchor="t">
            <a:spAutoFit/>
          </a:bodyPr>
          <a:lstStyle/>
          <a:p>
            <a:pPr algn="l">
              <a:lnSpc>
                <a:spcPts val="190"/>
              </a:lnSpc>
            </a:pPr>
            <a:r>
              <a:rPr lang="en-US" sz="158" spc="3">
                <a:solidFill>
                  <a:srgbClr val="231F20"/>
                </a:solidFill>
                <a:latin typeface="IBM Plex Sans Italics"/>
              </a:rPr>
              <a:t>Marie- Galante</a:t>
            </a:r>
          </a:p>
        </p:txBody>
      </p:sp>
      <p:sp>
        <p:nvSpPr>
          <p:cNvPr id="464" name="TextBox 464"/>
          <p:cNvSpPr txBox="1"/>
          <p:nvPr/>
        </p:nvSpPr>
        <p:spPr>
          <a:xfrm>
            <a:off x="10549196" y="1381229"/>
            <a:ext cx="36558"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38°</a:t>
            </a:r>
          </a:p>
        </p:txBody>
      </p:sp>
      <p:sp>
        <p:nvSpPr>
          <p:cNvPr id="465" name="TextBox 465"/>
          <p:cNvSpPr txBox="1"/>
          <p:nvPr/>
        </p:nvSpPr>
        <p:spPr>
          <a:xfrm>
            <a:off x="10549196" y="2212766"/>
            <a:ext cx="36558"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29°</a:t>
            </a:r>
          </a:p>
        </p:txBody>
      </p:sp>
      <p:sp>
        <p:nvSpPr>
          <p:cNvPr id="466" name="TextBox 466"/>
          <p:cNvSpPr txBox="1"/>
          <p:nvPr/>
        </p:nvSpPr>
        <p:spPr>
          <a:xfrm>
            <a:off x="10549196" y="1699092"/>
            <a:ext cx="54020"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33°N</a:t>
            </a:r>
          </a:p>
        </p:txBody>
      </p:sp>
      <p:sp>
        <p:nvSpPr>
          <p:cNvPr id="467" name="TextBox 467"/>
          <p:cNvSpPr txBox="1"/>
          <p:nvPr/>
        </p:nvSpPr>
        <p:spPr>
          <a:xfrm>
            <a:off x="10549196" y="2541887"/>
            <a:ext cx="54020"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28°N</a:t>
            </a:r>
          </a:p>
        </p:txBody>
      </p:sp>
      <p:sp>
        <p:nvSpPr>
          <p:cNvPr id="468" name="TextBox 468"/>
          <p:cNvSpPr txBox="1"/>
          <p:nvPr/>
        </p:nvSpPr>
        <p:spPr>
          <a:xfrm>
            <a:off x="10549196" y="1074942"/>
            <a:ext cx="54020"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39°N</a:t>
            </a:r>
          </a:p>
        </p:txBody>
      </p:sp>
      <p:sp>
        <p:nvSpPr>
          <p:cNvPr id="469" name="TextBox 469"/>
          <p:cNvSpPr txBox="1"/>
          <p:nvPr/>
        </p:nvSpPr>
        <p:spPr>
          <a:xfrm>
            <a:off x="10613104" y="2691003"/>
            <a:ext cx="59386"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18°W</a:t>
            </a:r>
          </a:p>
        </p:txBody>
      </p:sp>
      <p:sp>
        <p:nvSpPr>
          <p:cNvPr id="470" name="TextBox 470"/>
          <p:cNvSpPr txBox="1"/>
          <p:nvPr/>
        </p:nvSpPr>
        <p:spPr>
          <a:xfrm>
            <a:off x="10618447" y="1971045"/>
            <a:ext cx="59386"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18°W</a:t>
            </a:r>
          </a:p>
        </p:txBody>
      </p:sp>
      <p:sp>
        <p:nvSpPr>
          <p:cNvPr id="471" name="TextBox 471"/>
          <p:cNvSpPr txBox="1"/>
          <p:nvPr/>
        </p:nvSpPr>
        <p:spPr>
          <a:xfrm>
            <a:off x="10747497" y="1125642"/>
            <a:ext cx="59386"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31°W</a:t>
            </a:r>
          </a:p>
        </p:txBody>
      </p:sp>
      <p:sp>
        <p:nvSpPr>
          <p:cNvPr id="472" name="TextBox 472"/>
          <p:cNvSpPr txBox="1"/>
          <p:nvPr/>
        </p:nvSpPr>
        <p:spPr>
          <a:xfrm>
            <a:off x="10708545" y="1488694"/>
            <a:ext cx="98339" cy="111402"/>
          </a:xfrm>
          <a:prstGeom prst="rect">
            <a:avLst/>
          </a:prstGeom>
        </p:spPr>
        <p:txBody>
          <a:bodyPr lIns="0" tIns="0" rIns="0" bIns="0" rtlCol="0" anchor="t">
            <a:spAutoFit/>
          </a:bodyPr>
          <a:lstStyle/>
          <a:p>
            <a:pPr algn="r">
              <a:lnSpc>
                <a:spcPts val="477"/>
              </a:lnSpc>
            </a:pPr>
            <a:r>
              <a:rPr lang="en-US" sz="211" spc="-2">
                <a:solidFill>
                  <a:srgbClr val="231F20"/>
                </a:solidFill>
                <a:latin typeface="Open Sans"/>
                <a:ea typeface="Open Sans"/>
              </a:rPr>
              <a:t>29°W</a:t>
            </a:r>
          </a:p>
          <a:p>
            <a:pPr algn="l">
              <a:lnSpc>
                <a:spcPts val="477"/>
              </a:lnSpc>
            </a:pPr>
            <a:r>
              <a:rPr lang="en-US" sz="211" spc="-2">
                <a:solidFill>
                  <a:srgbClr val="231F20"/>
                </a:solidFill>
                <a:latin typeface="Open Sans"/>
                <a:ea typeface="Open Sans"/>
              </a:rPr>
              <a:t>17°W</a:t>
            </a:r>
          </a:p>
        </p:txBody>
      </p:sp>
      <p:sp>
        <p:nvSpPr>
          <p:cNvPr id="473" name="TextBox 473"/>
          <p:cNvSpPr txBox="1"/>
          <p:nvPr/>
        </p:nvSpPr>
        <p:spPr>
          <a:xfrm>
            <a:off x="10757413" y="1852236"/>
            <a:ext cx="54020"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30°N</a:t>
            </a:r>
          </a:p>
        </p:txBody>
      </p:sp>
      <p:sp>
        <p:nvSpPr>
          <p:cNvPr id="474" name="TextBox 474"/>
          <p:cNvSpPr txBox="1"/>
          <p:nvPr/>
        </p:nvSpPr>
        <p:spPr>
          <a:xfrm>
            <a:off x="10838851" y="1873354"/>
            <a:ext cx="59386"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16°W</a:t>
            </a:r>
          </a:p>
        </p:txBody>
      </p:sp>
      <p:sp>
        <p:nvSpPr>
          <p:cNvPr id="475" name="TextBox 475"/>
          <p:cNvSpPr txBox="1"/>
          <p:nvPr/>
        </p:nvSpPr>
        <p:spPr>
          <a:xfrm>
            <a:off x="10917364" y="2691003"/>
            <a:ext cx="36558"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17°</a:t>
            </a:r>
          </a:p>
        </p:txBody>
      </p:sp>
      <p:sp>
        <p:nvSpPr>
          <p:cNvPr id="476" name="TextBox 476"/>
          <p:cNvSpPr txBox="1"/>
          <p:nvPr/>
        </p:nvSpPr>
        <p:spPr>
          <a:xfrm>
            <a:off x="10920118" y="1971045"/>
            <a:ext cx="36558"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17°</a:t>
            </a:r>
          </a:p>
        </p:txBody>
      </p:sp>
      <p:sp>
        <p:nvSpPr>
          <p:cNvPr id="477" name="TextBox 477"/>
          <p:cNvSpPr txBox="1"/>
          <p:nvPr/>
        </p:nvSpPr>
        <p:spPr>
          <a:xfrm>
            <a:off x="10936079" y="1074942"/>
            <a:ext cx="54020"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39°N</a:t>
            </a:r>
          </a:p>
        </p:txBody>
      </p:sp>
      <p:sp>
        <p:nvSpPr>
          <p:cNvPr id="478" name="TextBox 478"/>
          <p:cNvSpPr txBox="1"/>
          <p:nvPr/>
        </p:nvSpPr>
        <p:spPr>
          <a:xfrm>
            <a:off x="11043344" y="1507100"/>
            <a:ext cx="36558"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28°</a:t>
            </a:r>
          </a:p>
        </p:txBody>
      </p:sp>
      <p:sp>
        <p:nvSpPr>
          <p:cNvPr id="479" name="TextBox 479"/>
          <p:cNvSpPr txBox="1"/>
          <p:nvPr/>
        </p:nvSpPr>
        <p:spPr>
          <a:xfrm>
            <a:off x="11031928" y="870404"/>
            <a:ext cx="59386"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28°W</a:t>
            </a:r>
          </a:p>
        </p:txBody>
      </p:sp>
      <p:sp>
        <p:nvSpPr>
          <p:cNvPr id="480" name="TextBox 480"/>
          <p:cNvSpPr txBox="1"/>
          <p:nvPr/>
        </p:nvSpPr>
        <p:spPr>
          <a:xfrm>
            <a:off x="11069238" y="2799815"/>
            <a:ext cx="36558"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55°</a:t>
            </a:r>
          </a:p>
        </p:txBody>
      </p:sp>
      <p:sp>
        <p:nvSpPr>
          <p:cNvPr id="481" name="TextBox 481"/>
          <p:cNvSpPr txBox="1"/>
          <p:nvPr/>
        </p:nvSpPr>
        <p:spPr>
          <a:xfrm>
            <a:off x="11132203" y="1684827"/>
            <a:ext cx="54020"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37°N</a:t>
            </a:r>
          </a:p>
        </p:txBody>
      </p:sp>
      <p:sp>
        <p:nvSpPr>
          <p:cNvPr id="482" name="TextBox 482"/>
          <p:cNvSpPr txBox="1"/>
          <p:nvPr/>
        </p:nvSpPr>
        <p:spPr>
          <a:xfrm>
            <a:off x="11218359" y="1971045"/>
            <a:ext cx="36558"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16°</a:t>
            </a:r>
          </a:p>
        </p:txBody>
      </p:sp>
      <p:sp>
        <p:nvSpPr>
          <p:cNvPr id="483" name="TextBox 483"/>
          <p:cNvSpPr txBox="1"/>
          <p:nvPr/>
        </p:nvSpPr>
        <p:spPr>
          <a:xfrm>
            <a:off x="11218359" y="2691003"/>
            <a:ext cx="36558"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16°</a:t>
            </a:r>
          </a:p>
        </p:txBody>
      </p:sp>
      <p:sp>
        <p:nvSpPr>
          <p:cNvPr id="484" name="TextBox 484"/>
          <p:cNvSpPr txBox="1"/>
          <p:nvPr/>
        </p:nvSpPr>
        <p:spPr>
          <a:xfrm>
            <a:off x="11321415" y="1863925"/>
            <a:ext cx="36558"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27°</a:t>
            </a:r>
          </a:p>
        </p:txBody>
      </p:sp>
      <p:sp>
        <p:nvSpPr>
          <p:cNvPr id="485" name="TextBox 485"/>
          <p:cNvSpPr txBox="1"/>
          <p:nvPr/>
        </p:nvSpPr>
        <p:spPr>
          <a:xfrm>
            <a:off x="11512174" y="1971067"/>
            <a:ext cx="36558"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15°</a:t>
            </a:r>
          </a:p>
        </p:txBody>
      </p:sp>
      <p:sp>
        <p:nvSpPr>
          <p:cNvPr id="486" name="TextBox 486"/>
          <p:cNvSpPr txBox="1"/>
          <p:nvPr/>
        </p:nvSpPr>
        <p:spPr>
          <a:xfrm>
            <a:off x="11512196" y="2691003"/>
            <a:ext cx="36558"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15°</a:t>
            </a:r>
          </a:p>
        </p:txBody>
      </p:sp>
      <p:sp>
        <p:nvSpPr>
          <p:cNvPr id="487" name="TextBox 487"/>
          <p:cNvSpPr txBox="1"/>
          <p:nvPr/>
        </p:nvSpPr>
        <p:spPr>
          <a:xfrm>
            <a:off x="11603527" y="1863925"/>
            <a:ext cx="36558"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26°</a:t>
            </a:r>
          </a:p>
        </p:txBody>
      </p:sp>
      <p:sp>
        <p:nvSpPr>
          <p:cNvPr id="488" name="TextBox 488"/>
          <p:cNvSpPr txBox="1"/>
          <p:nvPr/>
        </p:nvSpPr>
        <p:spPr>
          <a:xfrm>
            <a:off x="11811739" y="1971067"/>
            <a:ext cx="36558"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14°</a:t>
            </a:r>
          </a:p>
        </p:txBody>
      </p:sp>
      <p:sp>
        <p:nvSpPr>
          <p:cNvPr id="489" name="TextBox 489"/>
          <p:cNvSpPr txBox="1"/>
          <p:nvPr/>
        </p:nvSpPr>
        <p:spPr>
          <a:xfrm>
            <a:off x="11811767" y="2691003"/>
            <a:ext cx="36558"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14°</a:t>
            </a:r>
          </a:p>
        </p:txBody>
      </p:sp>
      <p:sp>
        <p:nvSpPr>
          <p:cNvPr id="490" name="TextBox 490"/>
          <p:cNvSpPr txBox="1"/>
          <p:nvPr/>
        </p:nvSpPr>
        <p:spPr>
          <a:xfrm>
            <a:off x="11895986" y="3463703"/>
            <a:ext cx="36558"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50°</a:t>
            </a:r>
          </a:p>
        </p:txBody>
      </p:sp>
      <p:sp>
        <p:nvSpPr>
          <p:cNvPr id="491" name="TextBox 491"/>
          <p:cNvSpPr txBox="1"/>
          <p:nvPr/>
        </p:nvSpPr>
        <p:spPr>
          <a:xfrm>
            <a:off x="11896371" y="1863925"/>
            <a:ext cx="36558"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25°</a:t>
            </a:r>
          </a:p>
        </p:txBody>
      </p:sp>
      <p:sp>
        <p:nvSpPr>
          <p:cNvPr id="492" name="TextBox 492"/>
          <p:cNvSpPr txBox="1"/>
          <p:nvPr/>
        </p:nvSpPr>
        <p:spPr>
          <a:xfrm>
            <a:off x="11881308" y="2799815"/>
            <a:ext cx="59386"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50°W</a:t>
            </a:r>
          </a:p>
        </p:txBody>
      </p:sp>
      <p:sp>
        <p:nvSpPr>
          <p:cNvPr id="493" name="TextBox 493"/>
          <p:cNvSpPr txBox="1"/>
          <p:nvPr/>
        </p:nvSpPr>
        <p:spPr>
          <a:xfrm>
            <a:off x="11950632" y="2975442"/>
            <a:ext cx="40576"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5°N</a:t>
            </a:r>
          </a:p>
        </p:txBody>
      </p:sp>
      <p:sp>
        <p:nvSpPr>
          <p:cNvPr id="494" name="TextBox 494"/>
          <p:cNvSpPr txBox="1"/>
          <p:nvPr/>
        </p:nvSpPr>
        <p:spPr>
          <a:xfrm>
            <a:off x="12070470" y="1471123"/>
            <a:ext cx="54020"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18°N</a:t>
            </a:r>
          </a:p>
        </p:txBody>
      </p:sp>
      <p:sp>
        <p:nvSpPr>
          <p:cNvPr id="495" name="TextBox 495"/>
          <p:cNvSpPr txBox="1"/>
          <p:nvPr/>
        </p:nvSpPr>
        <p:spPr>
          <a:xfrm>
            <a:off x="12070470" y="1934582"/>
            <a:ext cx="54020"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16°N</a:t>
            </a:r>
          </a:p>
        </p:txBody>
      </p:sp>
      <p:sp>
        <p:nvSpPr>
          <p:cNvPr id="496" name="TextBox 496"/>
          <p:cNvSpPr txBox="1"/>
          <p:nvPr/>
        </p:nvSpPr>
        <p:spPr>
          <a:xfrm>
            <a:off x="12070470" y="2895432"/>
            <a:ext cx="52687"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13°S</a:t>
            </a:r>
          </a:p>
        </p:txBody>
      </p:sp>
      <p:sp>
        <p:nvSpPr>
          <p:cNvPr id="497" name="TextBox 497"/>
          <p:cNvSpPr txBox="1"/>
          <p:nvPr/>
        </p:nvSpPr>
        <p:spPr>
          <a:xfrm>
            <a:off x="12070470" y="3240083"/>
            <a:ext cx="52687"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21°S</a:t>
            </a:r>
          </a:p>
        </p:txBody>
      </p:sp>
      <p:sp>
        <p:nvSpPr>
          <p:cNvPr id="498" name="TextBox 498"/>
          <p:cNvSpPr txBox="1"/>
          <p:nvPr/>
        </p:nvSpPr>
        <p:spPr>
          <a:xfrm>
            <a:off x="12070470" y="2338932"/>
            <a:ext cx="92996"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14°30’ N</a:t>
            </a:r>
          </a:p>
        </p:txBody>
      </p:sp>
      <p:sp>
        <p:nvSpPr>
          <p:cNvPr id="499" name="TextBox 499"/>
          <p:cNvSpPr txBox="1"/>
          <p:nvPr/>
        </p:nvSpPr>
        <p:spPr>
          <a:xfrm>
            <a:off x="12188517" y="2990786"/>
            <a:ext cx="52687"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45°E</a:t>
            </a:r>
          </a:p>
        </p:txBody>
      </p:sp>
      <p:sp>
        <p:nvSpPr>
          <p:cNvPr id="500" name="TextBox 500"/>
          <p:cNvSpPr txBox="1"/>
          <p:nvPr/>
        </p:nvSpPr>
        <p:spPr>
          <a:xfrm>
            <a:off x="12262848" y="1503122"/>
            <a:ext cx="59386"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63°W</a:t>
            </a:r>
          </a:p>
        </p:txBody>
      </p:sp>
      <p:sp>
        <p:nvSpPr>
          <p:cNvPr id="501" name="TextBox 501"/>
          <p:cNvSpPr txBox="1"/>
          <p:nvPr/>
        </p:nvSpPr>
        <p:spPr>
          <a:xfrm>
            <a:off x="12266114" y="2511851"/>
            <a:ext cx="59386"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61°W</a:t>
            </a:r>
          </a:p>
        </p:txBody>
      </p:sp>
      <p:sp>
        <p:nvSpPr>
          <p:cNvPr id="502" name="TextBox 502"/>
          <p:cNvSpPr txBox="1"/>
          <p:nvPr/>
        </p:nvSpPr>
        <p:spPr>
          <a:xfrm>
            <a:off x="12237194" y="3463703"/>
            <a:ext cx="98366"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55°30’ W</a:t>
            </a:r>
          </a:p>
        </p:txBody>
      </p:sp>
      <p:sp>
        <p:nvSpPr>
          <p:cNvPr id="503" name="TextBox 503"/>
          <p:cNvSpPr txBox="1"/>
          <p:nvPr/>
        </p:nvSpPr>
        <p:spPr>
          <a:xfrm>
            <a:off x="12253318" y="2040332"/>
            <a:ext cx="98366" cy="31686"/>
          </a:xfrm>
          <a:prstGeom prst="rect">
            <a:avLst/>
          </a:prstGeom>
        </p:spPr>
        <p:txBody>
          <a:bodyPr lIns="0" tIns="0" rIns="0" bIns="0" rtlCol="0" anchor="t">
            <a:spAutoFit/>
          </a:bodyPr>
          <a:lstStyle/>
          <a:p>
            <a:pPr algn="l">
              <a:lnSpc>
                <a:spcPts val="296"/>
              </a:lnSpc>
            </a:pPr>
            <a:r>
              <a:rPr lang="en-US" sz="211" spc="-2">
                <a:solidFill>
                  <a:srgbClr val="231F20"/>
                </a:solidFill>
                <a:latin typeface="Open Sans"/>
                <a:ea typeface="Open Sans"/>
              </a:rPr>
              <a:t>61°30’ W</a:t>
            </a:r>
          </a:p>
        </p:txBody>
      </p:sp>
      <p:sp>
        <p:nvSpPr>
          <p:cNvPr id="504" name="TextBox 504"/>
          <p:cNvSpPr txBox="1"/>
          <p:nvPr/>
        </p:nvSpPr>
        <p:spPr>
          <a:xfrm>
            <a:off x="10672490" y="1728143"/>
            <a:ext cx="71673" cy="33288"/>
          </a:xfrm>
          <a:prstGeom prst="rect">
            <a:avLst/>
          </a:prstGeom>
        </p:spPr>
        <p:txBody>
          <a:bodyPr lIns="0" tIns="0" rIns="0" bIns="0" rtlCol="0" anchor="t">
            <a:spAutoFit/>
          </a:bodyPr>
          <a:lstStyle/>
          <a:p>
            <a:pPr algn="l">
              <a:lnSpc>
                <a:spcPts val="222"/>
              </a:lnSpc>
            </a:pPr>
            <a:r>
              <a:rPr lang="en-US" sz="158" spc="-2">
                <a:solidFill>
                  <a:srgbClr val="231F20"/>
                </a:solidFill>
                <a:latin typeface="Open Sans"/>
              </a:rPr>
              <a:t>Funchal</a:t>
            </a:r>
          </a:p>
        </p:txBody>
      </p:sp>
      <p:sp>
        <p:nvSpPr>
          <p:cNvPr id="505" name="TextBox 505"/>
          <p:cNvSpPr txBox="1"/>
          <p:nvPr/>
        </p:nvSpPr>
        <p:spPr>
          <a:xfrm>
            <a:off x="11173519" y="2331879"/>
            <a:ext cx="101917" cy="47942"/>
          </a:xfrm>
          <a:prstGeom prst="rect">
            <a:avLst/>
          </a:prstGeom>
        </p:spPr>
        <p:txBody>
          <a:bodyPr lIns="0" tIns="0" rIns="0" bIns="0" rtlCol="0" anchor="t">
            <a:spAutoFit/>
          </a:bodyPr>
          <a:lstStyle/>
          <a:p>
            <a:pPr algn="just">
              <a:lnSpc>
                <a:spcPts val="190"/>
              </a:lnSpc>
            </a:pPr>
            <a:r>
              <a:rPr lang="en-US" sz="158" spc="-2">
                <a:solidFill>
                  <a:srgbClr val="231F20"/>
                </a:solidFill>
                <a:latin typeface="Open Sans"/>
              </a:rPr>
              <a:t>Santa Cruz de Tenerife</a:t>
            </a:r>
          </a:p>
        </p:txBody>
      </p:sp>
      <p:sp>
        <p:nvSpPr>
          <p:cNvPr id="506" name="TextBox 506"/>
          <p:cNvSpPr txBox="1"/>
          <p:nvPr/>
        </p:nvSpPr>
        <p:spPr>
          <a:xfrm>
            <a:off x="11402550" y="2462861"/>
            <a:ext cx="148948" cy="47942"/>
          </a:xfrm>
          <a:prstGeom prst="rect">
            <a:avLst/>
          </a:prstGeom>
        </p:spPr>
        <p:txBody>
          <a:bodyPr lIns="0" tIns="0" rIns="0" bIns="0" rtlCol="0" anchor="t">
            <a:spAutoFit/>
          </a:bodyPr>
          <a:lstStyle/>
          <a:p>
            <a:pPr algn="l">
              <a:lnSpc>
                <a:spcPts val="190"/>
              </a:lnSpc>
            </a:pPr>
            <a:r>
              <a:rPr lang="en-US" sz="158" spc="-2">
                <a:solidFill>
                  <a:srgbClr val="231F20"/>
                </a:solidFill>
                <a:latin typeface="Open Sans"/>
              </a:rPr>
              <a:t>Las Palmas</a:t>
            </a:r>
          </a:p>
          <a:p>
            <a:pPr algn="l">
              <a:lnSpc>
                <a:spcPts val="190"/>
              </a:lnSpc>
            </a:pPr>
            <a:r>
              <a:rPr lang="en-US" sz="158" spc="-2">
                <a:solidFill>
                  <a:srgbClr val="231F20"/>
                </a:solidFill>
                <a:latin typeface="Open Sans"/>
              </a:rPr>
              <a:t>de Gran Canaria</a:t>
            </a:r>
          </a:p>
        </p:txBody>
      </p:sp>
      <p:sp>
        <p:nvSpPr>
          <p:cNvPr id="507" name="TextBox 507"/>
          <p:cNvSpPr txBox="1"/>
          <p:nvPr/>
        </p:nvSpPr>
        <p:spPr>
          <a:xfrm>
            <a:off x="11546645" y="2990347"/>
            <a:ext cx="80640" cy="33288"/>
          </a:xfrm>
          <a:prstGeom prst="rect">
            <a:avLst/>
          </a:prstGeom>
        </p:spPr>
        <p:txBody>
          <a:bodyPr lIns="0" tIns="0" rIns="0" bIns="0" rtlCol="0" anchor="t">
            <a:spAutoFit/>
          </a:bodyPr>
          <a:lstStyle/>
          <a:p>
            <a:pPr algn="l">
              <a:lnSpc>
                <a:spcPts val="222"/>
              </a:lnSpc>
            </a:pPr>
            <a:r>
              <a:rPr lang="en-US" sz="158" spc="-2">
                <a:solidFill>
                  <a:srgbClr val="231F20"/>
                </a:solidFill>
                <a:latin typeface="Open Sans"/>
              </a:rPr>
              <a:t>Cayenne</a:t>
            </a:r>
          </a:p>
        </p:txBody>
      </p:sp>
      <p:sp>
        <p:nvSpPr>
          <p:cNvPr id="508" name="TextBox 508"/>
          <p:cNvSpPr txBox="1"/>
          <p:nvPr/>
        </p:nvSpPr>
        <p:spPr>
          <a:xfrm>
            <a:off x="11550455" y="1526599"/>
            <a:ext cx="133291" cy="33288"/>
          </a:xfrm>
          <a:prstGeom prst="rect">
            <a:avLst/>
          </a:prstGeom>
        </p:spPr>
        <p:txBody>
          <a:bodyPr lIns="0" tIns="0" rIns="0" bIns="0" rtlCol="0" anchor="t">
            <a:spAutoFit/>
          </a:bodyPr>
          <a:lstStyle/>
          <a:p>
            <a:pPr algn="l">
              <a:lnSpc>
                <a:spcPts val="222"/>
              </a:lnSpc>
            </a:pPr>
            <a:r>
              <a:rPr lang="en-US" sz="158" spc="-2">
                <a:solidFill>
                  <a:srgbClr val="231F20"/>
                </a:solidFill>
                <a:latin typeface="Open Sans"/>
              </a:rPr>
              <a:t>Ponta Delgada</a:t>
            </a:r>
          </a:p>
        </p:txBody>
      </p:sp>
      <p:sp>
        <p:nvSpPr>
          <p:cNvPr id="509" name="TextBox 509"/>
          <p:cNvSpPr txBox="1"/>
          <p:nvPr/>
        </p:nvSpPr>
        <p:spPr>
          <a:xfrm>
            <a:off x="12138973" y="1928350"/>
            <a:ext cx="62706" cy="47942"/>
          </a:xfrm>
          <a:prstGeom prst="rect">
            <a:avLst/>
          </a:prstGeom>
        </p:spPr>
        <p:txBody>
          <a:bodyPr lIns="0" tIns="0" rIns="0" bIns="0" rtlCol="0" anchor="t">
            <a:spAutoFit/>
          </a:bodyPr>
          <a:lstStyle/>
          <a:p>
            <a:pPr algn="r">
              <a:lnSpc>
                <a:spcPts val="190"/>
              </a:lnSpc>
            </a:pPr>
            <a:r>
              <a:rPr lang="en-US" sz="158" spc="-2">
                <a:solidFill>
                  <a:srgbClr val="231F20"/>
                </a:solidFill>
                <a:latin typeface="Open Sans"/>
              </a:rPr>
              <a:t>Basse- Terre</a:t>
            </a:r>
          </a:p>
        </p:txBody>
      </p:sp>
      <p:sp>
        <p:nvSpPr>
          <p:cNvPr id="510" name="TextBox 510"/>
          <p:cNvSpPr txBox="1"/>
          <p:nvPr/>
        </p:nvSpPr>
        <p:spPr>
          <a:xfrm>
            <a:off x="12127239" y="2300215"/>
            <a:ext cx="134361" cy="33288"/>
          </a:xfrm>
          <a:prstGeom prst="rect">
            <a:avLst/>
          </a:prstGeom>
        </p:spPr>
        <p:txBody>
          <a:bodyPr lIns="0" tIns="0" rIns="0" bIns="0" rtlCol="0" anchor="t">
            <a:spAutoFit/>
          </a:bodyPr>
          <a:lstStyle/>
          <a:p>
            <a:pPr algn="l">
              <a:lnSpc>
                <a:spcPts val="222"/>
              </a:lnSpc>
            </a:pPr>
            <a:r>
              <a:rPr lang="en-US" sz="158" spc="-2">
                <a:solidFill>
                  <a:srgbClr val="231F20"/>
                </a:solidFill>
                <a:latin typeface="Open Sans"/>
              </a:rPr>
              <a:t>Fort-de-France</a:t>
            </a:r>
          </a:p>
        </p:txBody>
      </p:sp>
      <p:sp>
        <p:nvSpPr>
          <p:cNvPr id="511" name="TextBox 511"/>
          <p:cNvSpPr txBox="1"/>
          <p:nvPr/>
        </p:nvSpPr>
        <p:spPr>
          <a:xfrm>
            <a:off x="12164904" y="3183713"/>
            <a:ext cx="104135" cy="33288"/>
          </a:xfrm>
          <a:prstGeom prst="rect">
            <a:avLst/>
          </a:prstGeom>
        </p:spPr>
        <p:txBody>
          <a:bodyPr lIns="0" tIns="0" rIns="0" bIns="0" rtlCol="0" anchor="t">
            <a:spAutoFit/>
          </a:bodyPr>
          <a:lstStyle/>
          <a:p>
            <a:pPr algn="l">
              <a:lnSpc>
                <a:spcPts val="222"/>
              </a:lnSpc>
            </a:pPr>
            <a:r>
              <a:rPr lang="en-US" sz="158" spc="-2">
                <a:solidFill>
                  <a:srgbClr val="231F20"/>
                </a:solidFill>
                <a:latin typeface="Open Sans"/>
              </a:rPr>
              <a:t>Saint-Denis</a:t>
            </a:r>
          </a:p>
        </p:txBody>
      </p:sp>
      <p:sp>
        <p:nvSpPr>
          <p:cNvPr id="512" name="TextBox 512"/>
          <p:cNvSpPr txBox="1"/>
          <p:nvPr/>
        </p:nvSpPr>
        <p:spPr>
          <a:xfrm>
            <a:off x="12320025" y="2768931"/>
            <a:ext cx="110866" cy="33288"/>
          </a:xfrm>
          <a:prstGeom prst="rect">
            <a:avLst/>
          </a:prstGeom>
        </p:spPr>
        <p:txBody>
          <a:bodyPr lIns="0" tIns="0" rIns="0" bIns="0" rtlCol="0" anchor="t">
            <a:spAutoFit/>
          </a:bodyPr>
          <a:lstStyle/>
          <a:p>
            <a:pPr algn="l">
              <a:lnSpc>
                <a:spcPts val="222"/>
              </a:lnSpc>
            </a:pPr>
            <a:r>
              <a:rPr lang="en-US" sz="158" spc="-2">
                <a:solidFill>
                  <a:srgbClr val="231F20"/>
                </a:solidFill>
                <a:latin typeface="Open Sans"/>
              </a:rPr>
              <a:t>Mamoudzou</a:t>
            </a:r>
          </a:p>
        </p:txBody>
      </p:sp>
      <p:sp>
        <p:nvSpPr>
          <p:cNvPr id="513" name="TextBox 513"/>
          <p:cNvSpPr txBox="1"/>
          <p:nvPr/>
        </p:nvSpPr>
        <p:spPr>
          <a:xfrm>
            <a:off x="10639366" y="2419277"/>
            <a:ext cx="293139" cy="31950"/>
          </a:xfrm>
          <a:prstGeom prst="rect">
            <a:avLst/>
          </a:prstGeom>
        </p:spPr>
        <p:txBody>
          <a:bodyPr lIns="0" tIns="0" rIns="0" bIns="0" rtlCol="0" anchor="t">
            <a:spAutoFit/>
          </a:bodyPr>
          <a:lstStyle/>
          <a:p>
            <a:pPr algn="l">
              <a:lnSpc>
                <a:spcPts val="296"/>
              </a:lnSpc>
            </a:pPr>
            <a:r>
              <a:rPr lang="en-US" sz="211" spc="-4">
                <a:solidFill>
                  <a:srgbClr val="231F20"/>
                </a:solidFill>
                <a:latin typeface="IBM Plex Sans Condensed"/>
              </a:rPr>
              <a:t>SANTA CRUZ DE TENERIFE</a:t>
            </a:r>
          </a:p>
        </p:txBody>
      </p:sp>
      <p:sp>
        <p:nvSpPr>
          <p:cNvPr id="514" name="TextBox 514"/>
          <p:cNvSpPr txBox="1"/>
          <p:nvPr/>
        </p:nvSpPr>
        <p:spPr>
          <a:xfrm>
            <a:off x="11657784" y="2332754"/>
            <a:ext cx="137432" cy="31950"/>
          </a:xfrm>
          <a:prstGeom prst="rect">
            <a:avLst/>
          </a:prstGeom>
        </p:spPr>
        <p:txBody>
          <a:bodyPr lIns="0" tIns="0" rIns="0" bIns="0" rtlCol="0" anchor="t">
            <a:spAutoFit/>
          </a:bodyPr>
          <a:lstStyle/>
          <a:p>
            <a:pPr algn="l">
              <a:lnSpc>
                <a:spcPts val="296"/>
              </a:lnSpc>
            </a:pPr>
            <a:r>
              <a:rPr lang="en-US" sz="211" spc="-4">
                <a:solidFill>
                  <a:srgbClr val="231F20"/>
                </a:solidFill>
                <a:latin typeface="IBM Plex Sans Condensed"/>
              </a:rPr>
              <a:t>LAS PALMAS</a:t>
            </a:r>
          </a:p>
        </p:txBody>
      </p:sp>
      <p:sp>
        <p:nvSpPr>
          <p:cNvPr id="515" name="TextBox 515"/>
          <p:cNvSpPr txBox="1"/>
          <p:nvPr/>
        </p:nvSpPr>
        <p:spPr>
          <a:xfrm>
            <a:off x="12431273" y="1368715"/>
            <a:ext cx="44123" cy="31950"/>
          </a:xfrm>
          <a:prstGeom prst="rect">
            <a:avLst/>
          </a:prstGeom>
        </p:spPr>
        <p:txBody>
          <a:bodyPr lIns="0" tIns="0" rIns="0" bIns="0" rtlCol="0" anchor="t">
            <a:spAutoFit/>
          </a:bodyPr>
          <a:lstStyle/>
          <a:p>
            <a:pPr algn="l">
              <a:lnSpc>
                <a:spcPts val="296"/>
              </a:lnSpc>
            </a:pPr>
            <a:r>
              <a:rPr lang="en-US" sz="211" spc="-4">
                <a:solidFill>
                  <a:srgbClr val="231F20"/>
                </a:solidFill>
                <a:latin typeface="IBM Plex Sans Condensed"/>
              </a:rPr>
              <a:t>(FR)</a:t>
            </a:r>
          </a:p>
        </p:txBody>
      </p:sp>
      <p:sp>
        <p:nvSpPr>
          <p:cNvPr id="516" name="TextBox 516"/>
          <p:cNvSpPr txBox="1"/>
          <p:nvPr/>
        </p:nvSpPr>
        <p:spPr>
          <a:xfrm>
            <a:off x="12271824" y="1667837"/>
            <a:ext cx="203604" cy="31950"/>
          </a:xfrm>
          <a:prstGeom prst="rect">
            <a:avLst/>
          </a:prstGeom>
        </p:spPr>
        <p:txBody>
          <a:bodyPr lIns="0" tIns="0" rIns="0" bIns="0" rtlCol="0" anchor="t">
            <a:spAutoFit/>
          </a:bodyPr>
          <a:lstStyle/>
          <a:p>
            <a:pPr algn="l">
              <a:lnSpc>
                <a:spcPts val="296"/>
              </a:lnSpc>
            </a:pPr>
            <a:r>
              <a:rPr lang="en-US" sz="211" spc="-4">
                <a:solidFill>
                  <a:srgbClr val="231F20"/>
                </a:solidFill>
                <a:latin typeface="IBM Plex Sans Condensed"/>
              </a:rPr>
              <a:t>GUADELOUPE (FR)</a:t>
            </a:r>
          </a:p>
        </p:txBody>
      </p:sp>
      <p:sp>
        <p:nvSpPr>
          <p:cNvPr id="517" name="TextBox 517"/>
          <p:cNvSpPr txBox="1"/>
          <p:nvPr/>
        </p:nvSpPr>
        <p:spPr>
          <a:xfrm>
            <a:off x="12286574" y="2150473"/>
            <a:ext cx="188849" cy="31950"/>
          </a:xfrm>
          <a:prstGeom prst="rect">
            <a:avLst/>
          </a:prstGeom>
        </p:spPr>
        <p:txBody>
          <a:bodyPr lIns="0" tIns="0" rIns="0" bIns="0" rtlCol="0" anchor="t">
            <a:spAutoFit/>
          </a:bodyPr>
          <a:lstStyle/>
          <a:p>
            <a:pPr algn="l">
              <a:lnSpc>
                <a:spcPts val="296"/>
              </a:lnSpc>
            </a:pPr>
            <a:r>
              <a:rPr lang="en-US" sz="211" spc="-4">
                <a:solidFill>
                  <a:srgbClr val="231F20"/>
                </a:solidFill>
                <a:latin typeface="IBM Plex Sans Condensed"/>
              </a:rPr>
              <a:t>MARTINIQUE (FR)</a:t>
            </a:r>
          </a:p>
        </p:txBody>
      </p:sp>
      <p:sp>
        <p:nvSpPr>
          <p:cNvPr id="518" name="TextBox 518"/>
          <p:cNvSpPr txBox="1"/>
          <p:nvPr/>
        </p:nvSpPr>
        <p:spPr>
          <a:xfrm>
            <a:off x="12318451" y="2633436"/>
            <a:ext cx="156977" cy="31950"/>
          </a:xfrm>
          <a:prstGeom prst="rect">
            <a:avLst/>
          </a:prstGeom>
        </p:spPr>
        <p:txBody>
          <a:bodyPr lIns="0" tIns="0" rIns="0" bIns="0" rtlCol="0" anchor="t">
            <a:spAutoFit/>
          </a:bodyPr>
          <a:lstStyle/>
          <a:p>
            <a:pPr algn="l">
              <a:lnSpc>
                <a:spcPts val="296"/>
              </a:lnSpc>
            </a:pPr>
            <a:r>
              <a:rPr lang="en-US" sz="211" spc="-4">
                <a:solidFill>
                  <a:srgbClr val="231F20"/>
                </a:solidFill>
                <a:latin typeface="IBM Plex Sans Condensed"/>
              </a:rPr>
              <a:t>MAYOTTE (FR)</a:t>
            </a:r>
          </a:p>
        </p:txBody>
      </p:sp>
      <p:sp>
        <p:nvSpPr>
          <p:cNvPr id="519" name="TextBox 519"/>
          <p:cNvSpPr txBox="1"/>
          <p:nvPr/>
        </p:nvSpPr>
        <p:spPr>
          <a:xfrm>
            <a:off x="12290262" y="3098523"/>
            <a:ext cx="185189" cy="31950"/>
          </a:xfrm>
          <a:prstGeom prst="rect">
            <a:avLst/>
          </a:prstGeom>
        </p:spPr>
        <p:txBody>
          <a:bodyPr lIns="0" tIns="0" rIns="0" bIns="0" rtlCol="0" anchor="t">
            <a:spAutoFit/>
          </a:bodyPr>
          <a:lstStyle/>
          <a:p>
            <a:pPr algn="l">
              <a:lnSpc>
                <a:spcPts val="296"/>
              </a:lnSpc>
            </a:pPr>
            <a:r>
              <a:rPr lang="en-US" sz="211" spc="-4">
                <a:solidFill>
                  <a:srgbClr val="231F20"/>
                </a:solidFill>
                <a:latin typeface="IBM Plex Sans Condensed"/>
              </a:rPr>
              <a:t>LA RÉUNION (FR)</a:t>
            </a:r>
          </a:p>
        </p:txBody>
      </p:sp>
      <p:sp>
        <p:nvSpPr>
          <p:cNvPr id="520" name="TextBox 520"/>
          <p:cNvSpPr txBox="1"/>
          <p:nvPr/>
        </p:nvSpPr>
        <p:spPr>
          <a:xfrm>
            <a:off x="11293126" y="3075337"/>
            <a:ext cx="229122" cy="60543"/>
          </a:xfrm>
          <a:prstGeom prst="rect">
            <a:avLst/>
          </a:prstGeom>
        </p:spPr>
        <p:txBody>
          <a:bodyPr lIns="0" tIns="0" rIns="0" bIns="0" rtlCol="0" anchor="t">
            <a:spAutoFit/>
          </a:bodyPr>
          <a:lstStyle/>
          <a:p>
            <a:pPr algn="l">
              <a:lnSpc>
                <a:spcPts val="473"/>
              </a:lnSpc>
            </a:pPr>
            <a:r>
              <a:rPr lang="en-US" sz="338" spc="-6">
                <a:solidFill>
                  <a:srgbClr val="231F20"/>
                </a:solidFill>
                <a:latin typeface="IBM Plex Sans Condensed"/>
              </a:rPr>
              <a:t>GUYANE (FR)</a:t>
            </a:r>
          </a:p>
        </p:txBody>
      </p:sp>
      <p:sp>
        <p:nvSpPr>
          <p:cNvPr id="521" name="TextBox 521"/>
          <p:cNvSpPr txBox="1"/>
          <p:nvPr/>
        </p:nvSpPr>
        <p:spPr>
          <a:xfrm>
            <a:off x="10827616" y="1580279"/>
            <a:ext cx="209056" cy="54165"/>
          </a:xfrm>
          <a:prstGeom prst="rect">
            <a:avLst/>
          </a:prstGeom>
        </p:spPr>
        <p:txBody>
          <a:bodyPr lIns="0" tIns="0" rIns="0" bIns="0" rtlCol="0" anchor="t">
            <a:spAutoFit/>
          </a:bodyPr>
          <a:lstStyle/>
          <a:p>
            <a:pPr algn="l">
              <a:lnSpc>
                <a:spcPts val="414"/>
              </a:lnSpc>
            </a:pPr>
            <a:r>
              <a:rPr lang="en-US" sz="296" spc="-5">
                <a:solidFill>
                  <a:srgbClr val="231F20"/>
                </a:solidFill>
                <a:latin typeface="IBM Plex Sans Condensed"/>
              </a:rPr>
              <a:t>MADEIRA (PT)</a:t>
            </a:r>
          </a:p>
        </p:txBody>
      </p:sp>
      <p:sp>
        <p:nvSpPr>
          <p:cNvPr id="522" name="TextBox 522"/>
          <p:cNvSpPr txBox="1"/>
          <p:nvPr/>
        </p:nvSpPr>
        <p:spPr>
          <a:xfrm>
            <a:off x="11108590" y="1422264"/>
            <a:ext cx="198787" cy="54165"/>
          </a:xfrm>
          <a:prstGeom prst="rect">
            <a:avLst/>
          </a:prstGeom>
        </p:spPr>
        <p:txBody>
          <a:bodyPr lIns="0" tIns="0" rIns="0" bIns="0" rtlCol="0" anchor="t">
            <a:spAutoFit/>
          </a:bodyPr>
          <a:lstStyle/>
          <a:p>
            <a:pPr algn="l">
              <a:lnSpc>
                <a:spcPts val="414"/>
              </a:lnSpc>
            </a:pPr>
            <a:r>
              <a:rPr lang="en-US" sz="296" spc="-5">
                <a:solidFill>
                  <a:srgbClr val="231F20"/>
                </a:solidFill>
                <a:latin typeface="IBM Plex Sans Condensed"/>
              </a:rPr>
              <a:t>AÇORES (PT)</a:t>
            </a:r>
          </a:p>
        </p:txBody>
      </p:sp>
      <p:sp>
        <p:nvSpPr>
          <p:cNvPr id="523" name="TextBox 523"/>
          <p:cNvSpPr txBox="1"/>
          <p:nvPr/>
        </p:nvSpPr>
        <p:spPr>
          <a:xfrm>
            <a:off x="11263145" y="2258192"/>
            <a:ext cx="227938" cy="54165"/>
          </a:xfrm>
          <a:prstGeom prst="rect">
            <a:avLst/>
          </a:prstGeom>
        </p:spPr>
        <p:txBody>
          <a:bodyPr lIns="0" tIns="0" rIns="0" bIns="0" rtlCol="0" anchor="t">
            <a:spAutoFit/>
          </a:bodyPr>
          <a:lstStyle/>
          <a:p>
            <a:pPr algn="l">
              <a:lnSpc>
                <a:spcPts val="414"/>
              </a:lnSpc>
            </a:pPr>
            <a:r>
              <a:rPr lang="en-US" sz="296" spc="-5">
                <a:solidFill>
                  <a:srgbClr val="231F20"/>
                </a:solidFill>
                <a:latin typeface="IBM Plex Sans Condensed"/>
              </a:rPr>
              <a:t>CANARIAS (ES)</a:t>
            </a:r>
          </a:p>
        </p:txBody>
      </p:sp>
      <p:sp>
        <p:nvSpPr>
          <p:cNvPr id="524" name="TextBox 524"/>
          <p:cNvSpPr txBox="1"/>
          <p:nvPr/>
        </p:nvSpPr>
        <p:spPr>
          <a:xfrm>
            <a:off x="11061995" y="2851259"/>
            <a:ext cx="117965" cy="34812"/>
          </a:xfrm>
          <a:prstGeom prst="rect">
            <a:avLst/>
          </a:prstGeom>
        </p:spPr>
        <p:txBody>
          <a:bodyPr lIns="0" tIns="0" rIns="0" bIns="0" rtlCol="0" anchor="t">
            <a:spAutoFit/>
          </a:bodyPr>
          <a:lstStyle/>
          <a:p>
            <a:pPr algn="l">
              <a:lnSpc>
                <a:spcPts val="236"/>
              </a:lnSpc>
            </a:pPr>
            <a:r>
              <a:rPr lang="en-US" sz="168" spc="-3">
                <a:solidFill>
                  <a:srgbClr val="231F20"/>
                </a:solidFill>
                <a:latin typeface="Montserrat"/>
              </a:rPr>
              <a:t>Paramaribo</a:t>
            </a:r>
          </a:p>
        </p:txBody>
      </p:sp>
      <p:sp>
        <p:nvSpPr>
          <p:cNvPr id="525" name="TextBox 525"/>
          <p:cNvSpPr txBox="1"/>
          <p:nvPr/>
        </p:nvSpPr>
        <p:spPr>
          <a:xfrm>
            <a:off x="11487436" y="955652"/>
            <a:ext cx="425709" cy="142299"/>
          </a:xfrm>
          <a:prstGeom prst="rect">
            <a:avLst/>
          </a:prstGeom>
        </p:spPr>
        <p:txBody>
          <a:bodyPr lIns="0" tIns="0" rIns="0" bIns="0" rtlCol="0" anchor="t">
            <a:spAutoFit/>
          </a:bodyPr>
          <a:lstStyle/>
          <a:p>
            <a:pPr algn="l">
              <a:lnSpc>
                <a:spcPts val="210"/>
              </a:lnSpc>
            </a:pPr>
            <a:r>
              <a:rPr lang="en-US" sz="169" spc="-3">
                <a:solidFill>
                  <a:srgbClr val="231F20"/>
                </a:solidFill>
                <a:latin typeface="Montserrat"/>
              </a:rPr>
              <a:t>AÇORES (PT)</a:t>
            </a:r>
          </a:p>
          <a:p>
            <a:pPr algn="l">
              <a:lnSpc>
                <a:spcPts val="210"/>
              </a:lnSpc>
            </a:pPr>
            <a:r>
              <a:rPr lang="en-US" sz="169" spc="-3">
                <a:solidFill>
                  <a:srgbClr val="231F20"/>
                </a:solidFill>
                <a:latin typeface="Montserrat"/>
              </a:rPr>
              <a:t>MADEIRA (PT)</a:t>
            </a:r>
          </a:p>
          <a:p>
            <a:pPr algn="l">
              <a:lnSpc>
                <a:spcPts val="210"/>
              </a:lnSpc>
            </a:pPr>
            <a:r>
              <a:rPr lang="en-US" sz="169" spc="-3">
                <a:solidFill>
                  <a:srgbClr val="231F20"/>
                </a:solidFill>
                <a:latin typeface="Montserrat"/>
              </a:rPr>
              <a:t>GUADELOUPE (FR)CANARIAS (ES)</a:t>
            </a:r>
          </a:p>
          <a:p>
            <a:pPr algn="l">
              <a:lnSpc>
                <a:spcPts val="308"/>
              </a:lnSpc>
            </a:pPr>
            <a:r>
              <a:rPr lang="en-US" sz="169" spc="-3">
                <a:solidFill>
                  <a:srgbClr val="231F20"/>
                </a:solidFill>
                <a:latin typeface="Montserrat"/>
              </a:rPr>
              <a:t>MARTINIQUE (FR)</a:t>
            </a:r>
          </a:p>
          <a:p>
            <a:pPr algn="r">
              <a:lnSpc>
                <a:spcPts val="84"/>
              </a:lnSpc>
            </a:pPr>
            <a:r>
              <a:rPr lang="en-US" sz="169" spc="-3">
                <a:solidFill>
                  <a:srgbClr val="231F20"/>
                </a:solidFill>
                <a:latin typeface="Montserrat"/>
              </a:rPr>
              <a:t>GUYANE (FR)</a:t>
            </a:r>
          </a:p>
        </p:txBody>
      </p:sp>
      <p:sp>
        <p:nvSpPr>
          <p:cNvPr id="526" name="TextBox 526"/>
          <p:cNvSpPr txBox="1"/>
          <p:nvPr/>
        </p:nvSpPr>
        <p:spPr>
          <a:xfrm>
            <a:off x="12081805" y="1097466"/>
            <a:ext cx="221297" cy="90846"/>
          </a:xfrm>
          <a:prstGeom prst="rect">
            <a:avLst/>
          </a:prstGeom>
        </p:spPr>
        <p:txBody>
          <a:bodyPr lIns="0" tIns="0" rIns="0" bIns="0" rtlCol="0" anchor="t">
            <a:spAutoFit/>
          </a:bodyPr>
          <a:lstStyle/>
          <a:p>
            <a:pPr algn="l">
              <a:lnSpc>
                <a:spcPts val="365"/>
              </a:lnSpc>
            </a:pPr>
            <a:r>
              <a:rPr lang="en-US" sz="169" spc="-3">
                <a:solidFill>
                  <a:srgbClr val="231F20"/>
                </a:solidFill>
                <a:latin typeface="Montserrat"/>
              </a:rPr>
              <a:t>MAYOTTE (FR)</a:t>
            </a:r>
          </a:p>
          <a:p>
            <a:pPr algn="r">
              <a:lnSpc>
                <a:spcPts val="365"/>
              </a:lnSpc>
            </a:pPr>
            <a:r>
              <a:rPr lang="en-US" sz="169" spc="-3">
                <a:solidFill>
                  <a:srgbClr val="231F20"/>
                </a:solidFill>
                <a:latin typeface="Montserrat"/>
              </a:rPr>
              <a:t>LA RÉUNION (FR)</a:t>
            </a:r>
          </a:p>
        </p:txBody>
      </p:sp>
      <p:sp>
        <p:nvSpPr>
          <p:cNvPr id="527" name="TextBox 527"/>
          <p:cNvSpPr txBox="1"/>
          <p:nvPr/>
        </p:nvSpPr>
        <p:spPr>
          <a:xfrm>
            <a:off x="10545005" y="372065"/>
            <a:ext cx="1954548" cy="166202"/>
          </a:xfrm>
          <a:prstGeom prst="rect">
            <a:avLst/>
          </a:prstGeom>
        </p:spPr>
        <p:txBody>
          <a:bodyPr lIns="0" tIns="0" rIns="0" bIns="0" rtlCol="0" anchor="t">
            <a:spAutoFit/>
          </a:bodyPr>
          <a:lstStyle/>
          <a:p>
            <a:pPr algn="ctr">
              <a:lnSpc>
                <a:spcPts val="660"/>
              </a:lnSpc>
            </a:pPr>
            <a:r>
              <a:rPr lang="en-US" sz="550" spc="-3">
                <a:solidFill>
                  <a:srgbClr val="231F20"/>
                </a:solidFill>
                <a:latin typeface="Montserrat"/>
              </a:rPr>
              <a:t>TERYTORIA PAŃSTW UE ZNAJDUJĄCE SIĘ POZA KONTYNENTEM EUROPEJSKIM ORAZ TERYTORIA ZAMORSKIE</a:t>
            </a:r>
          </a:p>
        </p:txBody>
      </p:sp>
      <p:sp>
        <p:nvSpPr>
          <p:cNvPr id="528" name="TextBox 528"/>
          <p:cNvSpPr txBox="1"/>
          <p:nvPr/>
        </p:nvSpPr>
        <p:spPr>
          <a:xfrm>
            <a:off x="12172447" y="3430211"/>
            <a:ext cx="222890" cy="31686"/>
          </a:xfrm>
          <a:prstGeom prst="rect">
            <a:avLst/>
          </a:prstGeom>
        </p:spPr>
        <p:txBody>
          <a:bodyPr lIns="0" tIns="0" rIns="0" bIns="0" rtlCol="0" anchor="t">
            <a:spAutoFit/>
          </a:bodyPr>
          <a:lstStyle/>
          <a:p>
            <a:pPr algn="l">
              <a:lnSpc>
                <a:spcPts val="296"/>
              </a:lnSpc>
            </a:pPr>
            <a:r>
              <a:rPr lang="en-US" sz="211" spc="5">
                <a:solidFill>
                  <a:srgbClr val="3C62AE"/>
                </a:solidFill>
                <a:latin typeface="IBM Plex Sans Italics"/>
              </a:rPr>
              <a:t>OCEAN INDYJSKI</a:t>
            </a:r>
          </a:p>
        </p:txBody>
      </p:sp>
      <p:sp>
        <p:nvSpPr>
          <p:cNvPr id="529" name="TextBox 529"/>
          <p:cNvSpPr txBox="1"/>
          <p:nvPr/>
        </p:nvSpPr>
        <p:spPr>
          <a:xfrm>
            <a:off x="12150952" y="2425623"/>
            <a:ext cx="265475" cy="31686"/>
          </a:xfrm>
          <a:prstGeom prst="rect">
            <a:avLst/>
          </a:prstGeom>
        </p:spPr>
        <p:txBody>
          <a:bodyPr lIns="0" tIns="0" rIns="0" bIns="0" rtlCol="0" anchor="t">
            <a:spAutoFit/>
          </a:bodyPr>
          <a:lstStyle/>
          <a:p>
            <a:pPr algn="l">
              <a:lnSpc>
                <a:spcPts val="296"/>
              </a:lnSpc>
            </a:pPr>
            <a:r>
              <a:rPr lang="en-US" sz="211" spc="5">
                <a:solidFill>
                  <a:srgbClr val="3C62AE"/>
                </a:solidFill>
                <a:latin typeface="IBM Plex Sans Italics"/>
              </a:rPr>
              <a:t>OCEAN ATLANTYCKI</a:t>
            </a:r>
          </a:p>
        </p:txBody>
      </p:sp>
      <p:sp>
        <p:nvSpPr>
          <p:cNvPr id="530" name="TextBox 530"/>
          <p:cNvSpPr txBox="1"/>
          <p:nvPr/>
        </p:nvSpPr>
        <p:spPr>
          <a:xfrm>
            <a:off x="12150952" y="1707007"/>
            <a:ext cx="265475" cy="31686"/>
          </a:xfrm>
          <a:prstGeom prst="rect">
            <a:avLst/>
          </a:prstGeom>
        </p:spPr>
        <p:txBody>
          <a:bodyPr lIns="0" tIns="0" rIns="0" bIns="0" rtlCol="0" anchor="t">
            <a:spAutoFit/>
          </a:bodyPr>
          <a:lstStyle/>
          <a:p>
            <a:pPr algn="l">
              <a:lnSpc>
                <a:spcPts val="296"/>
              </a:lnSpc>
            </a:pPr>
            <a:r>
              <a:rPr lang="en-US" sz="211" spc="5">
                <a:solidFill>
                  <a:srgbClr val="3C62AE"/>
                </a:solidFill>
                <a:latin typeface="IBM Plex Sans Italics"/>
              </a:rPr>
              <a:t>OCEAN ATLANTYCKI</a:t>
            </a:r>
          </a:p>
        </p:txBody>
      </p:sp>
      <p:sp>
        <p:nvSpPr>
          <p:cNvPr id="531" name="TextBox 531"/>
          <p:cNvSpPr txBox="1"/>
          <p:nvPr/>
        </p:nvSpPr>
        <p:spPr>
          <a:xfrm>
            <a:off x="12222607" y="2688681"/>
            <a:ext cx="222890" cy="31686"/>
          </a:xfrm>
          <a:prstGeom prst="rect">
            <a:avLst/>
          </a:prstGeom>
        </p:spPr>
        <p:txBody>
          <a:bodyPr lIns="0" tIns="0" rIns="0" bIns="0" rtlCol="0" anchor="t">
            <a:spAutoFit/>
          </a:bodyPr>
          <a:lstStyle/>
          <a:p>
            <a:pPr algn="l">
              <a:lnSpc>
                <a:spcPts val="296"/>
              </a:lnSpc>
            </a:pPr>
            <a:r>
              <a:rPr lang="en-US" sz="211" spc="5">
                <a:solidFill>
                  <a:srgbClr val="3C62AE"/>
                </a:solidFill>
                <a:latin typeface="IBM Plex Sans Italics"/>
              </a:rPr>
              <a:t>OCEAN INDYJSKI</a:t>
            </a:r>
          </a:p>
        </p:txBody>
      </p:sp>
      <p:sp>
        <p:nvSpPr>
          <p:cNvPr id="532" name="TextBox 532"/>
          <p:cNvSpPr txBox="1"/>
          <p:nvPr/>
        </p:nvSpPr>
        <p:spPr>
          <a:xfrm>
            <a:off x="11169899" y="1563007"/>
            <a:ext cx="318570" cy="47548"/>
          </a:xfrm>
          <a:prstGeom prst="rect">
            <a:avLst/>
          </a:prstGeom>
        </p:spPr>
        <p:txBody>
          <a:bodyPr lIns="0" tIns="0" rIns="0" bIns="0" rtlCol="0" anchor="t">
            <a:spAutoFit/>
          </a:bodyPr>
          <a:lstStyle/>
          <a:p>
            <a:pPr algn="l">
              <a:lnSpc>
                <a:spcPts val="355"/>
              </a:lnSpc>
            </a:pPr>
            <a:r>
              <a:rPr lang="en-US" sz="253" spc="6">
                <a:solidFill>
                  <a:srgbClr val="3C62AE"/>
                </a:solidFill>
                <a:latin typeface="IBM Plex Sans Italics"/>
              </a:rPr>
              <a:t>OCEAN ATLANTYCKI</a:t>
            </a:r>
          </a:p>
        </p:txBody>
      </p:sp>
      <p:sp>
        <p:nvSpPr>
          <p:cNvPr id="533" name="TextBox 533"/>
          <p:cNvSpPr txBox="1"/>
          <p:nvPr/>
        </p:nvSpPr>
        <p:spPr>
          <a:xfrm>
            <a:off x="11368273" y="2049032"/>
            <a:ext cx="318570" cy="47548"/>
          </a:xfrm>
          <a:prstGeom prst="rect">
            <a:avLst/>
          </a:prstGeom>
        </p:spPr>
        <p:txBody>
          <a:bodyPr lIns="0" tIns="0" rIns="0" bIns="0" rtlCol="0" anchor="t">
            <a:spAutoFit/>
          </a:bodyPr>
          <a:lstStyle/>
          <a:p>
            <a:pPr algn="l">
              <a:lnSpc>
                <a:spcPts val="355"/>
              </a:lnSpc>
            </a:pPr>
            <a:r>
              <a:rPr lang="en-US" sz="253" spc="6">
                <a:solidFill>
                  <a:srgbClr val="3C62AE"/>
                </a:solidFill>
                <a:latin typeface="IBM Plex Sans Italics"/>
              </a:rPr>
              <a:t>OCEAN ATLANTYCKI</a:t>
            </a:r>
          </a:p>
        </p:txBody>
      </p:sp>
      <p:sp>
        <p:nvSpPr>
          <p:cNvPr id="534" name="TextBox 534"/>
          <p:cNvSpPr txBox="1"/>
          <p:nvPr/>
        </p:nvSpPr>
        <p:spPr>
          <a:xfrm>
            <a:off x="11529963" y="2867651"/>
            <a:ext cx="318570" cy="47548"/>
          </a:xfrm>
          <a:prstGeom prst="rect">
            <a:avLst/>
          </a:prstGeom>
        </p:spPr>
        <p:txBody>
          <a:bodyPr lIns="0" tIns="0" rIns="0" bIns="0" rtlCol="0" anchor="t">
            <a:spAutoFit/>
          </a:bodyPr>
          <a:lstStyle/>
          <a:p>
            <a:pPr algn="l">
              <a:lnSpc>
                <a:spcPts val="355"/>
              </a:lnSpc>
            </a:pPr>
            <a:r>
              <a:rPr lang="en-US" sz="253" spc="6">
                <a:solidFill>
                  <a:srgbClr val="3C62AE"/>
                </a:solidFill>
                <a:latin typeface="IBM Plex Sans Italics"/>
              </a:rPr>
              <a:t>OCEAN ATLANTYCKI</a:t>
            </a:r>
          </a:p>
        </p:txBody>
      </p:sp>
      <p:sp>
        <p:nvSpPr>
          <p:cNvPr id="535" name="TextBox 535"/>
          <p:cNvSpPr txBox="1"/>
          <p:nvPr/>
        </p:nvSpPr>
        <p:spPr>
          <a:xfrm>
            <a:off x="10770879" y="3088245"/>
            <a:ext cx="226405" cy="76273"/>
          </a:xfrm>
          <a:prstGeom prst="rect">
            <a:avLst/>
          </a:prstGeom>
        </p:spPr>
        <p:txBody>
          <a:bodyPr lIns="0" tIns="0" rIns="0" bIns="0" rtlCol="0" anchor="t">
            <a:spAutoFit/>
          </a:bodyPr>
          <a:lstStyle/>
          <a:p>
            <a:pPr algn="l">
              <a:lnSpc>
                <a:spcPts val="534"/>
              </a:lnSpc>
            </a:pPr>
            <a:r>
              <a:rPr lang="en-US" sz="382" spc="-8">
                <a:solidFill>
                  <a:srgbClr val="231F20"/>
                </a:solidFill>
                <a:latin typeface="Montserrat"/>
              </a:rPr>
              <a:t>SURINAM</a:t>
            </a:r>
          </a:p>
        </p:txBody>
      </p:sp>
      <p:sp>
        <p:nvSpPr>
          <p:cNvPr id="536" name="TextBox 536"/>
          <p:cNvSpPr txBox="1"/>
          <p:nvPr/>
        </p:nvSpPr>
        <p:spPr>
          <a:xfrm>
            <a:off x="11502698" y="3384233"/>
            <a:ext cx="245282" cy="76273"/>
          </a:xfrm>
          <a:prstGeom prst="rect">
            <a:avLst/>
          </a:prstGeom>
        </p:spPr>
        <p:txBody>
          <a:bodyPr lIns="0" tIns="0" rIns="0" bIns="0" rtlCol="0" anchor="t">
            <a:spAutoFit/>
          </a:bodyPr>
          <a:lstStyle/>
          <a:p>
            <a:pPr algn="l">
              <a:lnSpc>
                <a:spcPts val="534"/>
              </a:lnSpc>
            </a:pPr>
            <a:r>
              <a:rPr lang="en-US" sz="382" spc="-8">
                <a:solidFill>
                  <a:srgbClr val="231F20"/>
                </a:solidFill>
                <a:latin typeface="Montserrat"/>
              </a:rPr>
              <a:t>BRAZYLIA</a:t>
            </a:r>
          </a:p>
        </p:txBody>
      </p:sp>
      <p:sp>
        <p:nvSpPr>
          <p:cNvPr id="537" name="TextBox 537"/>
          <p:cNvSpPr txBox="1"/>
          <p:nvPr/>
        </p:nvSpPr>
        <p:spPr>
          <a:xfrm>
            <a:off x="10691935" y="3511291"/>
            <a:ext cx="79284" cy="28516"/>
          </a:xfrm>
          <a:prstGeom prst="rect">
            <a:avLst/>
          </a:prstGeom>
        </p:spPr>
        <p:txBody>
          <a:bodyPr lIns="0" tIns="0" rIns="0" bIns="0" rtlCol="0" anchor="t">
            <a:spAutoFit/>
          </a:bodyPr>
          <a:lstStyle/>
          <a:p>
            <a:pPr algn="l">
              <a:lnSpc>
                <a:spcPts val="266"/>
              </a:lnSpc>
            </a:pPr>
            <a:r>
              <a:rPr lang="en-US" sz="190" spc="-2">
                <a:solidFill>
                  <a:srgbClr val="231F20"/>
                </a:solidFill>
                <a:latin typeface="Open Sans"/>
              </a:rPr>
              <a:t>100 km</a:t>
            </a:r>
          </a:p>
        </p:txBody>
      </p:sp>
      <p:sp>
        <p:nvSpPr>
          <p:cNvPr id="538" name="TextBox 538"/>
          <p:cNvSpPr txBox="1"/>
          <p:nvPr/>
        </p:nvSpPr>
        <p:spPr>
          <a:xfrm>
            <a:off x="10839033" y="1910511"/>
            <a:ext cx="79284" cy="28516"/>
          </a:xfrm>
          <a:prstGeom prst="rect">
            <a:avLst/>
          </a:prstGeom>
        </p:spPr>
        <p:txBody>
          <a:bodyPr lIns="0" tIns="0" rIns="0" bIns="0" rtlCol="0" anchor="t">
            <a:spAutoFit/>
          </a:bodyPr>
          <a:lstStyle/>
          <a:p>
            <a:pPr algn="l">
              <a:lnSpc>
                <a:spcPts val="266"/>
              </a:lnSpc>
            </a:pPr>
            <a:r>
              <a:rPr lang="en-US" sz="190" spc="-2">
                <a:solidFill>
                  <a:srgbClr val="231F20"/>
                </a:solidFill>
                <a:latin typeface="Open Sans"/>
              </a:rPr>
              <a:t>100 km</a:t>
            </a:r>
          </a:p>
        </p:txBody>
      </p:sp>
      <p:sp>
        <p:nvSpPr>
          <p:cNvPr id="539" name="TextBox 539"/>
          <p:cNvSpPr txBox="1"/>
          <p:nvPr/>
        </p:nvSpPr>
        <p:spPr>
          <a:xfrm>
            <a:off x="10839033" y="2735952"/>
            <a:ext cx="79284" cy="28516"/>
          </a:xfrm>
          <a:prstGeom prst="rect">
            <a:avLst/>
          </a:prstGeom>
        </p:spPr>
        <p:txBody>
          <a:bodyPr lIns="0" tIns="0" rIns="0" bIns="0" rtlCol="0" anchor="t">
            <a:spAutoFit/>
          </a:bodyPr>
          <a:lstStyle/>
          <a:p>
            <a:pPr algn="l">
              <a:lnSpc>
                <a:spcPts val="266"/>
              </a:lnSpc>
            </a:pPr>
            <a:r>
              <a:rPr lang="en-US" sz="190" spc="-2">
                <a:solidFill>
                  <a:srgbClr val="231F20"/>
                </a:solidFill>
                <a:latin typeface="Open Sans"/>
              </a:rPr>
              <a:t>100 km</a:t>
            </a:r>
          </a:p>
        </p:txBody>
      </p:sp>
      <p:sp>
        <p:nvSpPr>
          <p:cNvPr id="540" name="TextBox 540"/>
          <p:cNvSpPr txBox="1"/>
          <p:nvPr/>
        </p:nvSpPr>
        <p:spPr>
          <a:xfrm>
            <a:off x="12365781" y="2083630"/>
            <a:ext cx="79284" cy="28516"/>
          </a:xfrm>
          <a:prstGeom prst="rect">
            <a:avLst/>
          </a:prstGeom>
        </p:spPr>
        <p:txBody>
          <a:bodyPr lIns="0" tIns="0" rIns="0" bIns="0" rtlCol="0" anchor="t">
            <a:spAutoFit/>
          </a:bodyPr>
          <a:lstStyle/>
          <a:p>
            <a:pPr algn="l">
              <a:lnSpc>
                <a:spcPts val="266"/>
              </a:lnSpc>
            </a:pPr>
            <a:r>
              <a:rPr lang="en-US" sz="190" spc="-2">
                <a:solidFill>
                  <a:srgbClr val="231F20"/>
                </a:solidFill>
                <a:latin typeface="Open Sans"/>
              </a:rPr>
              <a:t>100 km</a:t>
            </a:r>
          </a:p>
        </p:txBody>
      </p:sp>
      <p:sp>
        <p:nvSpPr>
          <p:cNvPr id="541" name="TextBox 541"/>
          <p:cNvSpPr txBox="1"/>
          <p:nvPr/>
        </p:nvSpPr>
        <p:spPr>
          <a:xfrm>
            <a:off x="12365781" y="2558279"/>
            <a:ext cx="79284" cy="28516"/>
          </a:xfrm>
          <a:prstGeom prst="rect">
            <a:avLst/>
          </a:prstGeom>
        </p:spPr>
        <p:txBody>
          <a:bodyPr lIns="0" tIns="0" rIns="0" bIns="0" rtlCol="0" anchor="t">
            <a:spAutoFit/>
          </a:bodyPr>
          <a:lstStyle/>
          <a:p>
            <a:pPr algn="l">
              <a:lnSpc>
                <a:spcPts val="266"/>
              </a:lnSpc>
            </a:pPr>
            <a:r>
              <a:rPr lang="en-US" sz="190" spc="-2">
                <a:solidFill>
                  <a:srgbClr val="231F20"/>
                </a:solidFill>
                <a:latin typeface="Open Sans"/>
              </a:rPr>
              <a:t>100 km</a:t>
            </a:r>
          </a:p>
        </p:txBody>
      </p:sp>
      <p:sp>
        <p:nvSpPr>
          <p:cNvPr id="542" name="TextBox 542"/>
          <p:cNvSpPr txBox="1"/>
          <p:nvPr/>
        </p:nvSpPr>
        <p:spPr>
          <a:xfrm>
            <a:off x="12365781" y="3041242"/>
            <a:ext cx="79284" cy="28516"/>
          </a:xfrm>
          <a:prstGeom prst="rect">
            <a:avLst/>
          </a:prstGeom>
        </p:spPr>
        <p:txBody>
          <a:bodyPr lIns="0" tIns="0" rIns="0" bIns="0" rtlCol="0" anchor="t">
            <a:spAutoFit/>
          </a:bodyPr>
          <a:lstStyle/>
          <a:p>
            <a:pPr algn="l">
              <a:lnSpc>
                <a:spcPts val="266"/>
              </a:lnSpc>
            </a:pPr>
            <a:r>
              <a:rPr lang="en-US" sz="190" spc="-2">
                <a:solidFill>
                  <a:srgbClr val="231F20"/>
                </a:solidFill>
                <a:latin typeface="Open Sans"/>
              </a:rPr>
              <a:t>100 km</a:t>
            </a:r>
          </a:p>
        </p:txBody>
      </p:sp>
      <p:sp>
        <p:nvSpPr>
          <p:cNvPr id="543" name="TextBox 543"/>
          <p:cNvSpPr txBox="1"/>
          <p:nvPr/>
        </p:nvSpPr>
        <p:spPr>
          <a:xfrm>
            <a:off x="12365781" y="3511291"/>
            <a:ext cx="79284" cy="28516"/>
          </a:xfrm>
          <a:prstGeom prst="rect">
            <a:avLst/>
          </a:prstGeom>
        </p:spPr>
        <p:txBody>
          <a:bodyPr lIns="0" tIns="0" rIns="0" bIns="0" rtlCol="0" anchor="t">
            <a:spAutoFit/>
          </a:bodyPr>
          <a:lstStyle/>
          <a:p>
            <a:pPr algn="l">
              <a:lnSpc>
                <a:spcPts val="266"/>
              </a:lnSpc>
            </a:pPr>
            <a:r>
              <a:rPr lang="en-US" sz="190" spc="-2">
                <a:solidFill>
                  <a:srgbClr val="231F20"/>
                </a:solidFill>
                <a:latin typeface="Open Sans"/>
              </a:rPr>
              <a:t>100 km</a:t>
            </a:r>
          </a:p>
        </p:txBody>
      </p:sp>
      <p:sp>
        <p:nvSpPr>
          <p:cNvPr id="544" name="TextBox 544"/>
          <p:cNvSpPr txBox="1"/>
          <p:nvPr/>
        </p:nvSpPr>
        <p:spPr>
          <a:xfrm>
            <a:off x="2167083" y="426217"/>
            <a:ext cx="21998" cy="56179"/>
          </a:xfrm>
          <a:prstGeom prst="rect">
            <a:avLst/>
          </a:prstGeom>
        </p:spPr>
        <p:txBody>
          <a:bodyPr lIns="0" tIns="0" rIns="0" bIns="0" rtlCol="0" anchor="t">
            <a:spAutoFit/>
          </a:bodyPr>
          <a:lstStyle/>
          <a:p>
            <a:pPr algn="l">
              <a:lnSpc>
                <a:spcPts val="436"/>
              </a:lnSpc>
            </a:pPr>
            <a:r>
              <a:rPr lang="en-US" sz="311" spc="-4">
                <a:solidFill>
                  <a:srgbClr val="231F20"/>
                </a:solidFill>
                <a:latin typeface="Open Sans"/>
              </a:rPr>
              <a:t>0</a:t>
            </a:r>
          </a:p>
        </p:txBody>
      </p:sp>
      <p:sp>
        <p:nvSpPr>
          <p:cNvPr id="545" name="TextBox 545"/>
          <p:cNvSpPr txBox="1"/>
          <p:nvPr/>
        </p:nvSpPr>
        <p:spPr>
          <a:xfrm>
            <a:off x="2255466" y="265834"/>
            <a:ext cx="21998" cy="56179"/>
          </a:xfrm>
          <a:prstGeom prst="rect">
            <a:avLst/>
          </a:prstGeom>
        </p:spPr>
        <p:txBody>
          <a:bodyPr lIns="0" tIns="0" rIns="0" bIns="0" rtlCol="0" anchor="t">
            <a:spAutoFit/>
          </a:bodyPr>
          <a:lstStyle/>
          <a:p>
            <a:pPr algn="l">
              <a:lnSpc>
                <a:spcPts val="436"/>
              </a:lnSpc>
            </a:pPr>
            <a:r>
              <a:rPr lang="en-US" sz="311" spc="-4">
                <a:solidFill>
                  <a:srgbClr val="231F20"/>
                </a:solidFill>
                <a:latin typeface="Open Sans"/>
              </a:rPr>
              <a:t>0</a:t>
            </a:r>
          </a:p>
        </p:txBody>
      </p:sp>
      <p:sp>
        <p:nvSpPr>
          <p:cNvPr id="546" name="TextBox 546"/>
          <p:cNvSpPr txBox="1"/>
          <p:nvPr/>
        </p:nvSpPr>
        <p:spPr>
          <a:xfrm>
            <a:off x="2457976" y="265834"/>
            <a:ext cx="65990" cy="56179"/>
          </a:xfrm>
          <a:prstGeom prst="rect">
            <a:avLst/>
          </a:prstGeom>
        </p:spPr>
        <p:txBody>
          <a:bodyPr lIns="0" tIns="0" rIns="0" bIns="0" rtlCol="0" anchor="t">
            <a:spAutoFit/>
          </a:bodyPr>
          <a:lstStyle/>
          <a:p>
            <a:pPr algn="l">
              <a:lnSpc>
                <a:spcPts val="436"/>
              </a:lnSpc>
            </a:pPr>
            <a:r>
              <a:rPr lang="en-US" sz="311" spc="-4">
                <a:solidFill>
                  <a:srgbClr val="231F20"/>
                </a:solidFill>
                <a:latin typeface="Open Sans"/>
              </a:rPr>
              <a:t>100</a:t>
            </a:r>
          </a:p>
        </p:txBody>
      </p:sp>
      <p:sp>
        <p:nvSpPr>
          <p:cNvPr id="547" name="TextBox 547"/>
          <p:cNvSpPr txBox="1"/>
          <p:nvPr/>
        </p:nvSpPr>
        <p:spPr>
          <a:xfrm>
            <a:off x="2502127" y="426217"/>
            <a:ext cx="65990" cy="56179"/>
          </a:xfrm>
          <a:prstGeom prst="rect">
            <a:avLst/>
          </a:prstGeom>
        </p:spPr>
        <p:txBody>
          <a:bodyPr lIns="0" tIns="0" rIns="0" bIns="0" rtlCol="0" anchor="t">
            <a:spAutoFit/>
          </a:bodyPr>
          <a:lstStyle/>
          <a:p>
            <a:pPr algn="l">
              <a:lnSpc>
                <a:spcPts val="436"/>
              </a:lnSpc>
            </a:pPr>
            <a:r>
              <a:rPr lang="en-US" sz="311" spc="-4">
                <a:solidFill>
                  <a:srgbClr val="231F20"/>
                </a:solidFill>
                <a:latin typeface="Open Sans"/>
              </a:rPr>
              <a:t>100</a:t>
            </a:r>
          </a:p>
        </p:txBody>
      </p:sp>
      <p:sp>
        <p:nvSpPr>
          <p:cNvPr id="548" name="TextBox 548"/>
          <p:cNvSpPr txBox="1"/>
          <p:nvPr/>
        </p:nvSpPr>
        <p:spPr>
          <a:xfrm>
            <a:off x="2682485" y="265834"/>
            <a:ext cx="65990" cy="56179"/>
          </a:xfrm>
          <a:prstGeom prst="rect">
            <a:avLst/>
          </a:prstGeom>
        </p:spPr>
        <p:txBody>
          <a:bodyPr lIns="0" tIns="0" rIns="0" bIns="0" rtlCol="0" anchor="t">
            <a:spAutoFit/>
          </a:bodyPr>
          <a:lstStyle/>
          <a:p>
            <a:pPr algn="l">
              <a:lnSpc>
                <a:spcPts val="436"/>
              </a:lnSpc>
            </a:pPr>
            <a:r>
              <a:rPr lang="en-US" sz="311" spc="-4">
                <a:solidFill>
                  <a:srgbClr val="231F20"/>
                </a:solidFill>
                <a:latin typeface="Open Sans"/>
              </a:rPr>
              <a:t>200</a:t>
            </a:r>
          </a:p>
        </p:txBody>
      </p:sp>
      <p:sp>
        <p:nvSpPr>
          <p:cNvPr id="549" name="TextBox 549"/>
          <p:cNvSpPr txBox="1"/>
          <p:nvPr/>
        </p:nvSpPr>
        <p:spPr>
          <a:xfrm>
            <a:off x="2859165" y="426217"/>
            <a:ext cx="65990" cy="56179"/>
          </a:xfrm>
          <a:prstGeom prst="rect">
            <a:avLst/>
          </a:prstGeom>
        </p:spPr>
        <p:txBody>
          <a:bodyPr lIns="0" tIns="0" rIns="0" bIns="0" rtlCol="0" anchor="t">
            <a:spAutoFit/>
          </a:bodyPr>
          <a:lstStyle/>
          <a:p>
            <a:pPr algn="l">
              <a:lnSpc>
                <a:spcPts val="436"/>
              </a:lnSpc>
            </a:pPr>
            <a:r>
              <a:rPr lang="en-US" sz="311" spc="-4">
                <a:solidFill>
                  <a:srgbClr val="231F20"/>
                </a:solidFill>
                <a:latin typeface="Open Sans"/>
              </a:rPr>
              <a:t>200</a:t>
            </a:r>
          </a:p>
        </p:txBody>
      </p:sp>
      <p:sp>
        <p:nvSpPr>
          <p:cNvPr id="550" name="TextBox 550"/>
          <p:cNvSpPr txBox="1"/>
          <p:nvPr/>
        </p:nvSpPr>
        <p:spPr>
          <a:xfrm>
            <a:off x="2906994" y="265834"/>
            <a:ext cx="65990" cy="56179"/>
          </a:xfrm>
          <a:prstGeom prst="rect">
            <a:avLst/>
          </a:prstGeom>
        </p:spPr>
        <p:txBody>
          <a:bodyPr lIns="0" tIns="0" rIns="0" bIns="0" rtlCol="0" anchor="t">
            <a:spAutoFit/>
          </a:bodyPr>
          <a:lstStyle/>
          <a:p>
            <a:pPr algn="l">
              <a:lnSpc>
                <a:spcPts val="436"/>
              </a:lnSpc>
            </a:pPr>
            <a:r>
              <a:rPr lang="en-US" sz="311" spc="-4">
                <a:solidFill>
                  <a:srgbClr val="231F20"/>
                </a:solidFill>
                <a:latin typeface="Open Sans"/>
              </a:rPr>
              <a:t>300</a:t>
            </a:r>
          </a:p>
        </p:txBody>
      </p:sp>
      <p:sp>
        <p:nvSpPr>
          <p:cNvPr id="551" name="TextBox 551"/>
          <p:cNvSpPr txBox="1"/>
          <p:nvPr/>
        </p:nvSpPr>
        <p:spPr>
          <a:xfrm>
            <a:off x="3130319" y="265834"/>
            <a:ext cx="129721" cy="56179"/>
          </a:xfrm>
          <a:prstGeom prst="rect">
            <a:avLst/>
          </a:prstGeom>
        </p:spPr>
        <p:txBody>
          <a:bodyPr lIns="0" tIns="0" rIns="0" bIns="0" rtlCol="0" anchor="t">
            <a:spAutoFit/>
          </a:bodyPr>
          <a:lstStyle/>
          <a:p>
            <a:pPr algn="l">
              <a:lnSpc>
                <a:spcPts val="436"/>
              </a:lnSpc>
            </a:pPr>
            <a:r>
              <a:rPr lang="en-US" sz="311" spc="-4">
                <a:solidFill>
                  <a:srgbClr val="231F20"/>
                </a:solidFill>
                <a:latin typeface="Open Sans"/>
              </a:rPr>
              <a:t>400 km</a:t>
            </a:r>
          </a:p>
        </p:txBody>
      </p:sp>
      <p:sp>
        <p:nvSpPr>
          <p:cNvPr id="552" name="TextBox 552"/>
          <p:cNvSpPr txBox="1"/>
          <p:nvPr/>
        </p:nvSpPr>
        <p:spPr>
          <a:xfrm>
            <a:off x="3218103" y="426217"/>
            <a:ext cx="127503" cy="56179"/>
          </a:xfrm>
          <a:prstGeom prst="rect">
            <a:avLst/>
          </a:prstGeom>
        </p:spPr>
        <p:txBody>
          <a:bodyPr lIns="0" tIns="0" rIns="0" bIns="0" rtlCol="0" anchor="t">
            <a:spAutoFit/>
          </a:bodyPr>
          <a:lstStyle/>
          <a:p>
            <a:pPr algn="l">
              <a:lnSpc>
                <a:spcPts val="436"/>
              </a:lnSpc>
            </a:pPr>
            <a:r>
              <a:rPr lang="en-US" sz="311" spc="-4">
                <a:solidFill>
                  <a:srgbClr val="231F20"/>
                </a:solidFill>
                <a:latin typeface="Open Sans"/>
              </a:rPr>
              <a:t>300 mil</a:t>
            </a:r>
          </a:p>
        </p:txBody>
      </p:sp>
      <p:sp>
        <p:nvSpPr>
          <p:cNvPr id="553" name="TextBox 553"/>
          <p:cNvSpPr txBox="1"/>
          <p:nvPr/>
        </p:nvSpPr>
        <p:spPr>
          <a:xfrm>
            <a:off x="12773950" y="2054846"/>
            <a:ext cx="269489" cy="122301"/>
          </a:xfrm>
          <a:prstGeom prst="rect">
            <a:avLst/>
          </a:prstGeom>
        </p:spPr>
        <p:txBody>
          <a:bodyPr lIns="0" tIns="0" rIns="0" bIns="0" rtlCol="0" anchor="t">
            <a:spAutoFit/>
          </a:bodyPr>
          <a:lstStyle/>
          <a:p>
            <a:pPr algn="l">
              <a:lnSpc>
                <a:spcPts val="933"/>
              </a:lnSpc>
            </a:pPr>
            <a:r>
              <a:rPr lang="en-US" sz="666" spc="-5">
                <a:solidFill>
                  <a:srgbClr val="00215B"/>
                </a:solidFill>
                <a:latin typeface="IBM Plex Sans Bold"/>
              </a:rPr>
              <a:t>DANIA </a:t>
            </a:r>
          </a:p>
        </p:txBody>
      </p:sp>
      <p:sp>
        <p:nvSpPr>
          <p:cNvPr id="554" name="TextBox 554"/>
          <p:cNvSpPr txBox="1"/>
          <p:nvPr/>
        </p:nvSpPr>
        <p:spPr>
          <a:xfrm>
            <a:off x="12773950" y="181134"/>
            <a:ext cx="289392" cy="122301"/>
          </a:xfrm>
          <a:prstGeom prst="rect">
            <a:avLst/>
          </a:prstGeom>
        </p:spPr>
        <p:txBody>
          <a:bodyPr lIns="0" tIns="0" rIns="0" bIns="0" rtlCol="0" anchor="t">
            <a:spAutoFit/>
          </a:bodyPr>
          <a:lstStyle/>
          <a:p>
            <a:pPr algn="l">
              <a:lnSpc>
                <a:spcPts val="933"/>
              </a:lnSpc>
            </a:pPr>
            <a:r>
              <a:rPr lang="en-US" sz="666" spc="-5">
                <a:solidFill>
                  <a:srgbClr val="00215B"/>
                </a:solidFill>
                <a:latin typeface="IBM Plex Sans Bold"/>
              </a:rPr>
              <a:t>BELGIA</a:t>
            </a:r>
          </a:p>
        </p:txBody>
      </p:sp>
      <p:sp>
        <p:nvSpPr>
          <p:cNvPr id="555" name="TextBox 555"/>
          <p:cNvSpPr txBox="1"/>
          <p:nvPr/>
        </p:nvSpPr>
        <p:spPr>
          <a:xfrm>
            <a:off x="12773950" y="4553131"/>
            <a:ext cx="310302" cy="122301"/>
          </a:xfrm>
          <a:prstGeom prst="rect">
            <a:avLst/>
          </a:prstGeom>
        </p:spPr>
        <p:txBody>
          <a:bodyPr lIns="0" tIns="0" rIns="0" bIns="0" rtlCol="0" anchor="t">
            <a:spAutoFit/>
          </a:bodyPr>
          <a:lstStyle/>
          <a:p>
            <a:pPr algn="l">
              <a:lnSpc>
                <a:spcPts val="933"/>
              </a:lnSpc>
            </a:pPr>
            <a:r>
              <a:rPr lang="en-US" sz="666" spc="-5">
                <a:solidFill>
                  <a:srgbClr val="00215B"/>
                </a:solidFill>
                <a:latin typeface="IBM Plex Sans Bold"/>
              </a:rPr>
              <a:t>GRECJA</a:t>
            </a:r>
          </a:p>
        </p:txBody>
      </p:sp>
      <p:sp>
        <p:nvSpPr>
          <p:cNvPr id="556" name="TextBox 556"/>
          <p:cNvSpPr txBox="1"/>
          <p:nvPr/>
        </p:nvSpPr>
        <p:spPr>
          <a:xfrm>
            <a:off x="12773950" y="2679419"/>
            <a:ext cx="306832" cy="122301"/>
          </a:xfrm>
          <a:prstGeom prst="rect">
            <a:avLst/>
          </a:prstGeom>
        </p:spPr>
        <p:txBody>
          <a:bodyPr lIns="0" tIns="0" rIns="0" bIns="0" rtlCol="0" anchor="t">
            <a:spAutoFit/>
          </a:bodyPr>
          <a:lstStyle/>
          <a:p>
            <a:pPr algn="l">
              <a:lnSpc>
                <a:spcPts val="933"/>
              </a:lnSpc>
            </a:pPr>
            <a:r>
              <a:rPr lang="en-US" sz="666" spc="-5">
                <a:solidFill>
                  <a:srgbClr val="00215B"/>
                </a:solidFill>
                <a:latin typeface="IBM Plex Sans Bold"/>
              </a:rPr>
              <a:t>NIEMCY</a:t>
            </a:r>
          </a:p>
        </p:txBody>
      </p:sp>
      <p:sp>
        <p:nvSpPr>
          <p:cNvPr id="557" name="TextBox 557"/>
          <p:cNvSpPr txBox="1"/>
          <p:nvPr/>
        </p:nvSpPr>
        <p:spPr>
          <a:xfrm>
            <a:off x="12773950" y="1430274"/>
            <a:ext cx="328671" cy="122301"/>
          </a:xfrm>
          <a:prstGeom prst="rect">
            <a:avLst/>
          </a:prstGeom>
        </p:spPr>
        <p:txBody>
          <a:bodyPr lIns="0" tIns="0" rIns="0" bIns="0" rtlCol="0" anchor="t">
            <a:spAutoFit/>
          </a:bodyPr>
          <a:lstStyle/>
          <a:p>
            <a:pPr algn="l">
              <a:lnSpc>
                <a:spcPts val="933"/>
              </a:lnSpc>
            </a:pPr>
            <a:r>
              <a:rPr lang="en-US" sz="666" spc="-5">
                <a:solidFill>
                  <a:srgbClr val="00215B"/>
                </a:solidFill>
                <a:latin typeface="IBM Plex Sans Bold"/>
              </a:rPr>
              <a:t>CZECHY </a:t>
            </a:r>
          </a:p>
        </p:txBody>
      </p:sp>
      <p:sp>
        <p:nvSpPr>
          <p:cNvPr id="558" name="TextBox 558"/>
          <p:cNvSpPr txBox="1"/>
          <p:nvPr/>
        </p:nvSpPr>
        <p:spPr>
          <a:xfrm>
            <a:off x="12773950" y="3303991"/>
            <a:ext cx="344170" cy="122301"/>
          </a:xfrm>
          <a:prstGeom prst="rect">
            <a:avLst/>
          </a:prstGeom>
        </p:spPr>
        <p:txBody>
          <a:bodyPr lIns="0" tIns="0" rIns="0" bIns="0" rtlCol="0" anchor="t">
            <a:spAutoFit/>
          </a:bodyPr>
          <a:lstStyle/>
          <a:p>
            <a:pPr algn="l">
              <a:lnSpc>
                <a:spcPts val="933"/>
              </a:lnSpc>
            </a:pPr>
            <a:r>
              <a:rPr lang="en-US" sz="666" spc="-5">
                <a:solidFill>
                  <a:srgbClr val="00215B"/>
                </a:solidFill>
                <a:latin typeface="IBM Plex Sans Bold"/>
              </a:rPr>
              <a:t>ESTONIA</a:t>
            </a:r>
          </a:p>
        </p:txBody>
      </p:sp>
      <p:sp>
        <p:nvSpPr>
          <p:cNvPr id="559" name="TextBox 559"/>
          <p:cNvSpPr txBox="1"/>
          <p:nvPr/>
        </p:nvSpPr>
        <p:spPr>
          <a:xfrm>
            <a:off x="12773950" y="3928559"/>
            <a:ext cx="379730" cy="122301"/>
          </a:xfrm>
          <a:prstGeom prst="rect">
            <a:avLst/>
          </a:prstGeom>
        </p:spPr>
        <p:txBody>
          <a:bodyPr lIns="0" tIns="0" rIns="0" bIns="0" rtlCol="0" anchor="t">
            <a:spAutoFit/>
          </a:bodyPr>
          <a:lstStyle/>
          <a:p>
            <a:pPr algn="l">
              <a:lnSpc>
                <a:spcPts val="933"/>
              </a:lnSpc>
            </a:pPr>
            <a:r>
              <a:rPr lang="en-US" sz="666" spc="-6">
                <a:solidFill>
                  <a:srgbClr val="00215B"/>
                </a:solidFill>
                <a:latin typeface="IBM Plex Sans Bold"/>
              </a:rPr>
              <a:t>IRLANDIA</a:t>
            </a:r>
          </a:p>
        </p:txBody>
      </p:sp>
      <p:sp>
        <p:nvSpPr>
          <p:cNvPr id="560" name="TextBox 560"/>
          <p:cNvSpPr txBox="1"/>
          <p:nvPr/>
        </p:nvSpPr>
        <p:spPr>
          <a:xfrm>
            <a:off x="12773950" y="5177704"/>
            <a:ext cx="427482" cy="122301"/>
          </a:xfrm>
          <a:prstGeom prst="rect">
            <a:avLst/>
          </a:prstGeom>
        </p:spPr>
        <p:txBody>
          <a:bodyPr lIns="0" tIns="0" rIns="0" bIns="0" rtlCol="0" anchor="t">
            <a:spAutoFit/>
          </a:bodyPr>
          <a:lstStyle/>
          <a:p>
            <a:pPr algn="l">
              <a:lnSpc>
                <a:spcPts val="933"/>
              </a:lnSpc>
            </a:pPr>
            <a:r>
              <a:rPr lang="en-US" sz="666" spc="-6">
                <a:solidFill>
                  <a:srgbClr val="00215B"/>
                </a:solidFill>
                <a:latin typeface="IBM Plex Sans Bold"/>
              </a:rPr>
              <a:t>HISZPANIA</a:t>
            </a:r>
          </a:p>
        </p:txBody>
      </p:sp>
      <p:sp>
        <p:nvSpPr>
          <p:cNvPr id="561" name="TextBox 561"/>
          <p:cNvSpPr txBox="1"/>
          <p:nvPr/>
        </p:nvSpPr>
        <p:spPr>
          <a:xfrm>
            <a:off x="12773950" y="805706"/>
            <a:ext cx="425273" cy="122301"/>
          </a:xfrm>
          <a:prstGeom prst="rect">
            <a:avLst/>
          </a:prstGeom>
        </p:spPr>
        <p:txBody>
          <a:bodyPr lIns="0" tIns="0" rIns="0" bIns="0" rtlCol="0" anchor="t">
            <a:spAutoFit/>
          </a:bodyPr>
          <a:lstStyle/>
          <a:p>
            <a:pPr algn="l">
              <a:lnSpc>
                <a:spcPts val="933"/>
              </a:lnSpc>
            </a:pPr>
            <a:r>
              <a:rPr lang="en-US" sz="666" spc="-5">
                <a:solidFill>
                  <a:srgbClr val="00215B"/>
                </a:solidFill>
                <a:latin typeface="IBM Plex Sans Bold"/>
              </a:rPr>
              <a:t>BUŁGARIA </a:t>
            </a:r>
          </a:p>
        </p:txBody>
      </p:sp>
      <p:sp>
        <p:nvSpPr>
          <p:cNvPr id="562" name="TextBox 562"/>
          <p:cNvSpPr txBox="1"/>
          <p:nvPr/>
        </p:nvSpPr>
        <p:spPr>
          <a:xfrm>
            <a:off x="13958525" y="2054846"/>
            <a:ext cx="209464" cy="122301"/>
          </a:xfrm>
          <a:prstGeom prst="rect">
            <a:avLst/>
          </a:prstGeom>
        </p:spPr>
        <p:txBody>
          <a:bodyPr lIns="0" tIns="0" rIns="0" bIns="0" rtlCol="0" anchor="t">
            <a:spAutoFit/>
          </a:bodyPr>
          <a:lstStyle/>
          <a:p>
            <a:pPr algn="l">
              <a:lnSpc>
                <a:spcPts val="933"/>
              </a:lnSpc>
            </a:pPr>
            <a:r>
              <a:rPr lang="en-US" sz="666" spc="-5">
                <a:solidFill>
                  <a:srgbClr val="00215B"/>
                </a:solidFill>
                <a:latin typeface="IBM Plex Sans Bold"/>
              </a:rPr>
              <a:t>CYPR</a:t>
            </a:r>
          </a:p>
        </p:txBody>
      </p:sp>
      <p:sp>
        <p:nvSpPr>
          <p:cNvPr id="563" name="TextBox 563"/>
          <p:cNvSpPr txBox="1"/>
          <p:nvPr/>
        </p:nvSpPr>
        <p:spPr>
          <a:xfrm>
            <a:off x="13958525" y="3303991"/>
            <a:ext cx="251968" cy="122301"/>
          </a:xfrm>
          <a:prstGeom prst="rect">
            <a:avLst/>
          </a:prstGeom>
        </p:spPr>
        <p:txBody>
          <a:bodyPr lIns="0" tIns="0" rIns="0" bIns="0" rtlCol="0" anchor="t">
            <a:spAutoFit/>
          </a:bodyPr>
          <a:lstStyle/>
          <a:p>
            <a:pPr algn="l">
              <a:lnSpc>
                <a:spcPts val="933"/>
              </a:lnSpc>
            </a:pPr>
            <a:r>
              <a:rPr lang="en-US" sz="666" spc="-5">
                <a:solidFill>
                  <a:srgbClr val="00215B"/>
                </a:solidFill>
                <a:latin typeface="IBM Plex Sans Bold"/>
              </a:rPr>
              <a:t>LITWA</a:t>
            </a:r>
          </a:p>
        </p:txBody>
      </p:sp>
      <p:sp>
        <p:nvSpPr>
          <p:cNvPr id="564" name="TextBox 564"/>
          <p:cNvSpPr txBox="1"/>
          <p:nvPr/>
        </p:nvSpPr>
        <p:spPr>
          <a:xfrm>
            <a:off x="13958525" y="5177704"/>
            <a:ext cx="273726" cy="122301"/>
          </a:xfrm>
          <a:prstGeom prst="rect">
            <a:avLst/>
          </a:prstGeom>
        </p:spPr>
        <p:txBody>
          <a:bodyPr lIns="0" tIns="0" rIns="0" bIns="0" rtlCol="0" anchor="t">
            <a:spAutoFit/>
          </a:bodyPr>
          <a:lstStyle/>
          <a:p>
            <a:pPr algn="l">
              <a:lnSpc>
                <a:spcPts val="933"/>
              </a:lnSpc>
            </a:pPr>
            <a:r>
              <a:rPr lang="en-US" sz="666" spc="-5">
                <a:solidFill>
                  <a:srgbClr val="00215B"/>
                </a:solidFill>
                <a:latin typeface="IBM Plex Sans Bold"/>
              </a:rPr>
              <a:t>MALTA</a:t>
            </a:r>
          </a:p>
        </p:txBody>
      </p:sp>
      <p:sp>
        <p:nvSpPr>
          <p:cNvPr id="565" name="TextBox 565"/>
          <p:cNvSpPr txBox="1"/>
          <p:nvPr/>
        </p:nvSpPr>
        <p:spPr>
          <a:xfrm>
            <a:off x="13958525" y="2679419"/>
            <a:ext cx="282194" cy="122301"/>
          </a:xfrm>
          <a:prstGeom prst="rect">
            <a:avLst/>
          </a:prstGeom>
        </p:spPr>
        <p:txBody>
          <a:bodyPr lIns="0" tIns="0" rIns="0" bIns="0" rtlCol="0" anchor="t">
            <a:spAutoFit/>
          </a:bodyPr>
          <a:lstStyle/>
          <a:p>
            <a:pPr algn="l">
              <a:lnSpc>
                <a:spcPts val="933"/>
              </a:lnSpc>
            </a:pPr>
            <a:r>
              <a:rPr lang="en-US" sz="666" spc="-5">
                <a:solidFill>
                  <a:srgbClr val="00215B"/>
                </a:solidFill>
                <a:latin typeface="IBM Plex Sans Bold"/>
              </a:rPr>
              <a:t>ŁOTWA</a:t>
            </a:r>
          </a:p>
        </p:txBody>
      </p:sp>
      <p:sp>
        <p:nvSpPr>
          <p:cNvPr id="566" name="TextBox 566"/>
          <p:cNvSpPr txBox="1"/>
          <p:nvPr/>
        </p:nvSpPr>
        <p:spPr>
          <a:xfrm>
            <a:off x="13958525" y="4553131"/>
            <a:ext cx="303698" cy="122301"/>
          </a:xfrm>
          <a:prstGeom prst="rect">
            <a:avLst/>
          </a:prstGeom>
        </p:spPr>
        <p:txBody>
          <a:bodyPr lIns="0" tIns="0" rIns="0" bIns="0" rtlCol="0" anchor="t">
            <a:spAutoFit/>
          </a:bodyPr>
          <a:lstStyle/>
          <a:p>
            <a:pPr algn="l">
              <a:lnSpc>
                <a:spcPts val="933"/>
              </a:lnSpc>
            </a:pPr>
            <a:r>
              <a:rPr lang="en-US" sz="666" spc="-5">
                <a:solidFill>
                  <a:srgbClr val="00215B"/>
                </a:solidFill>
                <a:latin typeface="IBM Plex Sans Bold"/>
              </a:rPr>
              <a:t>WĘGRY </a:t>
            </a:r>
          </a:p>
        </p:txBody>
      </p:sp>
      <p:sp>
        <p:nvSpPr>
          <p:cNvPr id="567" name="TextBox 567"/>
          <p:cNvSpPr txBox="1"/>
          <p:nvPr/>
        </p:nvSpPr>
        <p:spPr>
          <a:xfrm>
            <a:off x="13958525" y="1430274"/>
            <a:ext cx="338750" cy="122301"/>
          </a:xfrm>
          <a:prstGeom prst="rect">
            <a:avLst/>
          </a:prstGeom>
        </p:spPr>
        <p:txBody>
          <a:bodyPr lIns="0" tIns="0" rIns="0" bIns="0" rtlCol="0" anchor="t">
            <a:spAutoFit/>
          </a:bodyPr>
          <a:lstStyle/>
          <a:p>
            <a:pPr algn="l">
              <a:lnSpc>
                <a:spcPts val="933"/>
              </a:lnSpc>
            </a:pPr>
            <a:r>
              <a:rPr lang="en-US" sz="666" spc="-6">
                <a:solidFill>
                  <a:srgbClr val="00215B"/>
                </a:solidFill>
                <a:latin typeface="IBM Plex Sans Bold"/>
              </a:rPr>
              <a:t>WŁOCHY</a:t>
            </a:r>
          </a:p>
        </p:txBody>
      </p:sp>
      <p:sp>
        <p:nvSpPr>
          <p:cNvPr id="568" name="TextBox 568"/>
          <p:cNvSpPr txBox="1"/>
          <p:nvPr/>
        </p:nvSpPr>
        <p:spPr>
          <a:xfrm>
            <a:off x="13958525" y="181134"/>
            <a:ext cx="369316" cy="122301"/>
          </a:xfrm>
          <a:prstGeom prst="rect">
            <a:avLst/>
          </a:prstGeom>
        </p:spPr>
        <p:txBody>
          <a:bodyPr lIns="0" tIns="0" rIns="0" bIns="0" rtlCol="0" anchor="t">
            <a:spAutoFit/>
          </a:bodyPr>
          <a:lstStyle/>
          <a:p>
            <a:pPr algn="l">
              <a:lnSpc>
                <a:spcPts val="933"/>
              </a:lnSpc>
            </a:pPr>
            <a:r>
              <a:rPr lang="en-US" sz="666" spc="-5">
                <a:solidFill>
                  <a:srgbClr val="00215B"/>
                </a:solidFill>
                <a:latin typeface="IBM Plex Sans Bold"/>
              </a:rPr>
              <a:t>FRANCJA</a:t>
            </a:r>
          </a:p>
        </p:txBody>
      </p:sp>
      <p:sp>
        <p:nvSpPr>
          <p:cNvPr id="569" name="TextBox 569"/>
          <p:cNvSpPr txBox="1"/>
          <p:nvPr/>
        </p:nvSpPr>
        <p:spPr>
          <a:xfrm>
            <a:off x="13958525" y="805706"/>
            <a:ext cx="499278" cy="122301"/>
          </a:xfrm>
          <a:prstGeom prst="rect">
            <a:avLst/>
          </a:prstGeom>
        </p:spPr>
        <p:txBody>
          <a:bodyPr lIns="0" tIns="0" rIns="0" bIns="0" rtlCol="0" anchor="t">
            <a:spAutoFit/>
          </a:bodyPr>
          <a:lstStyle/>
          <a:p>
            <a:pPr algn="l">
              <a:lnSpc>
                <a:spcPts val="933"/>
              </a:lnSpc>
            </a:pPr>
            <a:r>
              <a:rPr lang="en-US" sz="666" spc="-5">
                <a:solidFill>
                  <a:srgbClr val="00215B"/>
                </a:solidFill>
                <a:latin typeface="IBM Plex Sans Bold"/>
              </a:rPr>
              <a:t>CHORWACJA</a:t>
            </a:r>
          </a:p>
        </p:txBody>
      </p:sp>
      <p:sp>
        <p:nvSpPr>
          <p:cNvPr id="570" name="TextBox 570"/>
          <p:cNvSpPr txBox="1"/>
          <p:nvPr/>
        </p:nvSpPr>
        <p:spPr>
          <a:xfrm>
            <a:off x="13958525" y="3928559"/>
            <a:ext cx="553044" cy="122301"/>
          </a:xfrm>
          <a:prstGeom prst="rect">
            <a:avLst/>
          </a:prstGeom>
        </p:spPr>
        <p:txBody>
          <a:bodyPr lIns="0" tIns="0" rIns="0" bIns="0" rtlCol="0" anchor="t">
            <a:spAutoFit/>
          </a:bodyPr>
          <a:lstStyle/>
          <a:p>
            <a:pPr algn="l">
              <a:lnSpc>
                <a:spcPts val="933"/>
              </a:lnSpc>
            </a:pPr>
            <a:r>
              <a:rPr lang="en-US" sz="666" spc="-5">
                <a:solidFill>
                  <a:srgbClr val="00215B"/>
                </a:solidFill>
                <a:latin typeface="IBM Plex Sans Bold"/>
              </a:rPr>
              <a:t>LUKSEMBURG</a:t>
            </a:r>
          </a:p>
        </p:txBody>
      </p:sp>
      <p:sp>
        <p:nvSpPr>
          <p:cNvPr id="571" name="TextBox 571"/>
          <p:cNvSpPr txBox="1"/>
          <p:nvPr/>
        </p:nvSpPr>
        <p:spPr>
          <a:xfrm>
            <a:off x="15144809" y="1430274"/>
            <a:ext cx="336378" cy="122301"/>
          </a:xfrm>
          <a:prstGeom prst="rect">
            <a:avLst/>
          </a:prstGeom>
        </p:spPr>
        <p:txBody>
          <a:bodyPr lIns="0" tIns="0" rIns="0" bIns="0" rtlCol="0" anchor="t">
            <a:spAutoFit/>
          </a:bodyPr>
          <a:lstStyle/>
          <a:p>
            <a:pPr algn="l">
              <a:lnSpc>
                <a:spcPts val="933"/>
              </a:lnSpc>
            </a:pPr>
            <a:r>
              <a:rPr lang="en-US" sz="666" spc="-5">
                <a:solidFill>
                  <a:srgbClr val="00215B"/>
                </a:solidFill>
                <a:latin typeface="IBM Plex Sans Bold"/>
              </a:rPr>
              <a:t>POLSKA </a:t>
            </a:r>
          </a:p>
        </p:txBody>
      </p:sp>
      <p:sp>
        <p:nvSpPr>
          <p:cNvPr id="572" name="TextBox 572"/>
          <p:cNvSpPr txBox="1"/>
          <p:nvPr/>
        </p:nvSpPr>
        <p:spPr>
          <a:xfrm>
            <a:off x="15144809" y="805706"/>
            <a:ext cx="344170" cy="122301"/>
          </a:xfrm>
          <a:prstGeom prst="rect">
            <a:avLst/>
          </a:prstGeom>
        </p:spPr>
        <p:txBody>
          <a:bodyPr lIns="0" tIns="0" rIns="0" bIns="0" rtlCol="0" anchor="t">
            <a:spAutoFit/>
          </a:bodyPr>
          <a:lstStyle/>
          <a:p>
            <a:pPr algn="l">
              <a:lnSpc>
                <a:spcPts val="933"/>
              </a:lnSpc>
            </a:pPr>
            <a:r>
              <a:rPr lang="en-US" sz="666" spc="-5">
                <a:solidFill>
                  <a:srgbClr val="00215B"/>
                </a:solidFill>
                <a:latin typeface="IBM Plex Sans Bold"/>
              </a:rPr>
              <a:t>AUSTRIA</a:t>
            </a:r>
          </a:p>
        </p:txBody>
      </p:sp>
      <p:sp>
        <p:nvSpPr>
          <p:cNvPr id="573" name="TextBox 573"/>
          <p:cNvSpPr txBox="1"/>
          <p:nvPr/>
        </p:nvSpPr>
        <p:spPr>
          <a:xfrm>
            <a:off x="15144809" y="5177704"/>
            <a:ext cx="392171" cy="122301"/>
          </a:xfrm>
          <a:prstGeom prst="rect">
            <a:avLst/>
          </a:prstGeom>
        </p:spPr>
        <p:txBody>
          <a:bodyPr lIns="0" tIns="0" rIns="0" bIns="0" rtlCol="0" anchor="t">
            <a:spAutoFit/>
          </a:bodyPr>
          <a:lstStyle/>
          <a:p>
            <a:pPr algn="l">
              <a:lnSpc>
                <a:spcPts val="933"/>
              </a:lnSpc>
            </a:pPr>
            <a:r>
              <a:rPr lang="en-US" sz="666" spc="-5">
                <a:solidFill>
                  <a:srgbClr val="00215B"/>
                </a:solidFill>
                <a:latin typeface="IBM Plex Sans Bold"/>
              </a:rPr>
              <a:t>SZWECJA </a:t>
            </a:r>
          </a:p>
        </p:txBody>
      </p:sp>
      <p:sp>
        <p:nvSpPr>
          <p:cNvPr id="574" name="TextBox 574"/>
          <p:cNvSpPr txBox="1"/>
          <p:nvPr/>
        </p:nvSpPr>
        <p:spPr>
          <a:xfrm>
            <a:off x="15144809" y="2679419"/>
            <a:ext cx="396830" cy="122301"/>
          </a:xfrm>
          <a:prstGeom prst="rect">
            <a:avLst/>
          </a:prstGeom>
        </p:spPr>
        <p:txBody>
          <a:bodyPr lIns="0" tIns="0" rIns="0" bIns="0" rtlCol="0" anchor="t">
            <a:spAutoFit/>
          </a:bodyPr>
          <a:lstStyle/>
          <a:p>
            <a:pPr algn="l">
              <a:lnSpc>
                <a:spcPts val="933"/>
              </a:lnSpc>
            </a:pPr>
            <a:r>
              <a:rPr lang="en-US" sz="666" spc="-5">
                <a:solidFill>
                  <a:srgbClr val="00215B"/>
                </a:solidFill>
                <a:latin typeface="IBM Plex Sans Bold"/>
              </a:rPr>
              <a:t>RUMUNIA </a:t>
            </a:r>
          </a:p>
        </p:txBody>
      </p:sp>
      <p:sp>
        <p:nvSpPr>
          <p:cNvPr id="575" name="TextBox 575"/>
          <p:cNvSpPr txBox="1"/>
          <p:nvPr/>
        </p:nvSpPr>
        <p:spPr>
          <a:xfrm>
            <a:off x="15144809" y="3303991"/>
            <a:ext cx="421132" cy="122301"/>
          </a:xfrm>
          <a:prstGeom prst="rect">
            <a:avLst/>
          </a:prstGeom>
        </p:spPr>
        <p:txBody>
          <a:bodyPr lIns="0" tIns="0" rIns="0" bIns="0" rtlCol="0" anchor="t">
            <a:spAutoFit/>
          </a:bodyPr>
          <a:lstStyle/>
          <a:p>
            <a:pPr algn="l">
              <a:lnSpc>
                <a:spcPts val="933"/>
              </a:lnSpc>
            </a:pPr>
            <a:r>
              <a:rPr lang="en-US" sz="666" spc="-5">
                <a:solidFill>
                  <a:srgbClr val="00215B"/>
                </a:solidFill>
                <a:latin typeface="IBM Plex Sans Bold"/>
              </a:rPr>
              <a:t>SŁOWENIA</a:t>
            </a:r>
          </a:p>
        </p:txBody>
      </p:sp>
      <p:sp>
        <p:nvSpPr>
          <p:cNvPr id="576" name="TextBox 576"/>
          <p:cNvSpPr txBox="1"/>
          <p:nvPr/>
        </p:nvSpPr>
        <p:spPr>
          <a:xfrm>
            <a:off x="15144809" y="3928559"/>
            <a:ext cx="433664" cy="122301"/>
          </a:xfrm>
          <a:prstGeom prst="rect">
            <a:avLst/>
          </a:prstGeom>
        </p:spPr>
        <p:txBody>
          <a:bodyPr lIns="0" tIns="0" rIns="0" bIns="0" rtlCol="0" anchor="t">
            <a:spAutoFit/>
          </a:bodyPr>
          <a:lstStyle/>
          <a:p>
            <a:pPr algn="l">
              <a:lnSpc>
                <a:spcPts val="933"/>
              </a:lnSpc>
            </a:pPr>
            <a:r>
              <a:rPr lang="en-US" sz="666" spc="-5">
                <a:solidFill>
                  <a:srgbClr val="00215B"/>
                </a:solidFill>
                <a:latin typeface="IBM Plex Sans Bold"/>
              </a:rPr>
              <a:t>SŁOWACJA</a:t>
            </a:r>
          </a:p>
        </p:txBody>
      </p:sp>
      <p:sp>
        <p:nvSpPr>
          <p:cNvPr id="577" name="TextBox 577"/>
          <p:cNvSpPr txBox="1"/>
          <p:nvPr/>
        </p:nvSpPr>
        <p:spPr>
          <a:xfrm>
            <a:off x="15144809" y="4553131"/>
            <a:ext cx="434512" cy="122301"/>
          </a:xfrm>
          <a:prstGeom prst="rect">
            <a:avLst/>
          </a:prstGeom>
        </p:spPr>
        <p:txBody>
          <a:bodyPr lIns="0" tIns="0" rIns="0" bIns="0" rtlCol="0" anchor="t">
            <a:spAutoFit/>
          </a:bodyPr>
          <a:lstStyle/>
          <a:p>
            <a:pPr algn="l">
              <a:lnSpc>
                <a:spcPts val="933"/>
              </a:lnSpc>
            </a:pPr>
            <a:r>
              <a:rPr lang="en-US" sz="666" spc="-5">
                <a:solidFill>
                  <a:srgbClr val="00215B"/>
                </a:solidFill>
                <a:latin typeface="IBM Plex Sans Bold"/>
              </a:rPr>
              <a:t>FINLANDIA</a:t>
            </a:r>
          </a:p>
        </p:txBody>
      </p:sp>
      <p:sp>
        <p:nvSpPr>
          <p:cNvPr id="578" name="TextBox 578"/>
          <p:cNvSpPr txBox="1"/>
          <p:nvPr/>
        </p:nvSpPr>
        <p:spPr>
          <a:xfrm>
            <a:off x="15144809" y="2054846"/>
            <a:ext cx="504444" cy="122301"/>
          </a:xfrm>
          <a:prstGeom prst="rect">
            <a:avLst/>
          </a:prstGeom>
        </p:spPr>
        <p:txBody>
          <a:bodyPr lIns="0" tIns="0" rIns="0" bIns="0" rtlCol="0" anchor="t">
            <a:spAutoFit/>
          </a:bodyPr>
          <a:lstStyle/>
          <a:p>
            <a:pPr algn="l">
              <a:lnSpc>
                <a:spcPts val="933"/>
              </a:lnSpc>
            </a:pPr>
            <a:r>
              <a:rPr lang="en-US" sz="666" spc="-5">
                <a:solidFill>
                  <a:srgbClr val="00215B"/>
                </a:solidFill>
                <a:latin typeface="IBM Plex Sans Bold"/>
              </a:rPr>
              <a:t>PORTUGALIA</a:t>
            </a:r>
          </a:p>
        </p:txBody>
      </p:sp>
      <p:sp>
        <p:nvSpPr>
          <p:cNvPr id="579" name="Freeform 579"/>
          <p:cNvSpPr/>
          <p:nvPr/>
        </p:nvSpPr>
        <p:spPr>
          <a:xfrm>
            <a:off x="15067262" y="2015680"/>
            <a:ext cx="1182238" cy="623665"/>
          </a:xfrm>
          <a:custGeom>
            <a:avLst/>
            <a:gdLst/>
            <a:ahLst/>
            <a:cxnLst/>
            <a:rect l="l" t="t" r="r" b="b"/>
            <a:pathLst>
              <a:path w="1182238" h="623665">
                <a:moveTo>
                  <a:pt x="0" y="0"/>
                </a:moveTo>
                <a:lnTo>
                  <a:pt x="1182238" y="0"/>
                </a:lnTo>
                <a:lnTo>
                  <a:pt x="1182238" y="623666"/>
                </a:lnTo>
                <a:lnTo>
                  <a:pt x="0" y="623666"/>
                </a:lnTo>
                <a:lnTo>
                  <a:pt x="0" y="0"/>
                </a:lnTo>
                <a:close/>
              </a:path>
            </a:pathLst>
          </a:custGeom>
          <a:blipFill>
            <a:blip r:embed="rId51">
              <a:extLst>
                <a:ext uri="{96DAC541-7B7A-43D3-8B79-37D633B846F1}">
                  <asvg:svgBlip xmlns:asvg="http://schemas.microsoft.com/office/drawing/2016/SVG/main" r:embed="rId52"/>
                </a:ext>
              </a:extLst>
            </a:blip>
            <a:stretch>
              <a:fillRect/>
            </a:stretch>
          </a:blipFill>
        </p:spPr>
      </p:sp>
      <p:sp>
        <p:nvSpPr>
          <p:cNvPr id="580" name="TextBox 580"/>
          <p:cNvSpPr txBox="1"/>
          <p:nvPr/>
        </p:nvSpPr>
        <p:spPr>
          <a:xfrm>
            <a:off x="15144809" y="181134"/>
            <a:ext cx="515538" cy="122301"/>
          </a:xfrm>
          <a:prstGeom prst="rect">
            <a:avLst/>
          </a:prstGeom>
        </p:spPr>
        <p:txBody>
          <a:bodyPr lIns="0" tIns="0" rIns="0" bIns="0" rtlCol="0" anchor="t">
            <a:spAutoFit/>
          </a:bodyPr>
          <a:lstStyle/>
          <a:p>
            <a:pPr algn="l">
              <a:lnSpc>
                <a:spcPts val="933"/>
              </a:lnSpc>
            </a:pPr>
            <a:r>
              <a:rPr lang="en-US" sz="666" spc="-5">
                <a:solidFill>
                  <a:srgbClr val="00215B"/>
                </a:solidFill>
                <a:latin typeface="IBM Plex Sans Bold"/>
              </a:rPr>
              <a:t>NIDERLANDY</a:t>
            </a:r>
          </a:p>
        </p:txBody>
      </p:sp>
      <p:sp>
        <p:nvSpPr>
          <p:cNvPr id="581" name="TextBox 581"/>
          <p:cNvSpPr txBox="1"/>
          <p:nvPr/>
        </p:nvSpPr>
        <p:spPr>
          <a:xfrm>
            <a:off x="12773950" y="268655"/>
            <a:ext cx="686467" cy="424416"/>
          </a:xfrm>
          <a:prstGeom prst="rect">
            <a:avLst/>
          </a:prstGeom>
        </p:spPr>
        <p:txBody>
          <a:bodyPr lIns="0" tIns="0" rIns="0" bIns="0" rtlCol="0" anchor="t">
            <a:spAutoFit/>
          </a:bodyPr>
          <a:lstStyle/>
          <a:p>
            <a:pPr algn="l">
              <a:lnSpc>
                <a:spcPts val="821"/>
              </a:lnSpc>
            </a:pPr>
            <a:r>
              <a:rPr lang="en-US" sz="476" spc="-4">
                <a:solidFill>
                  <a:srgbClr val="00215B"/>
                </a:solidFill>
                <a:latin typeface="IBM Plex Sans"/>
              </a:rPr>
              <a:t>Belgique—België</a:t>
            </a:r>
          </a:p>
          <a:p>
            <a:pPr algn="l">
              <a:lnSpc>
                <a:spcPts val="821"/>
              </a:lnSpc>
            </a:pPr>
            <a:r>
              <a:rPr lang="en-US" sz="476" spc="-4">
                <a:solidFill>
                  <a:srgbClr val="00215B"/>
                </a:solidFill>
                <a:latin typeface="IBM Plex Sans"/>
              </a:rPr>
              <a:t>Stolica: Bruksela </a:t>
            </a:r>
          </a:p>
          <a:p>
            <a:pPr algn="l">
              <a:lnSpc>
                <a:spcPts val="320"/>
              </a:lnSpc>
            </a:pPr>
            <a:r>
              <a:rPr lang="en-US" sz="476" spc="-4">
                <a:solidFill>
                  <a:srgbClr val="00215B"/>
                </a:solidFill>
                <a:latin typeface="IBM Plex Sans"/>
              </a:rPr>
              <a:t>(Bruxelles/Brussel)</a:t>
            </a:r>
          </a:p>
          <a:p>
            <a:pPr algn="l">
              <a:lnSpc>
                <a:spcPts val="821"/>
              </a:lnSpc>
            </a:pPr>
            <a:r>
              <a:rPr lang="en-US" sz="476" spc="-4">
                <a:solidFill>
                  <a:srgbClr val="00215B"/>
                </a:solidFill>
                <a:latin typeface="IBM Plex Sans"/>
              </a:rPr>
              <a:t>Powierzchnia: 30 452 km²</a:t>
            </a:r>
          </a:p>
          <a:p>
            <a:pPr algn="l">
              <a:lnSpc>
                <a:spcPts val="320"/>
              </a:lnSpc>
            </a:pPr>
            <a:r>
              <a:rPr lang="en-US" sz="476" spc="-4">
                <a:solidFill>
                  <a:srgbClr val="00215B"/>
                </a:solidFill>
                <a:latin typeface="IBM Plex Sans"/>
              </a:rPr>
              <a:t>Liczba ludności: 11,8 mln</a:t>
            </a:r>
          </a:p>
        </p:txBody>
      </p:sp>
      <p:sp>
        <p:nvSpPr>
          <p:cNvPr id="582" name="TextBox 582"/>
          <p:cNvSpPr txBox="1"/>
          <p:nvPr/>
        </p:nvSpPr>
        <p:spPr>
          <a:xfrm>
            <a:off x="12773950" y="1449324"/>
            <a:ext cx="686467" cy="492179"/>
          </a:xfrm>
          <a:prstGeom prst="rect">
            <a:avLst/>
          </a:prstGeom>
        </p:spPr>
        <p:txBody>
          <a:bodyPr lIns="0" tIns="0" rIns="0" bIns="0" rtlCol="0" anchor="t">
            <a:spAutoFit/>
          </a:bodyPr>
          <a:lstStyle/>
          <a:p>
            <a:pPr algn="l">
              <a:lnSpc>
                <a:spcPts val="571"/>
              </a:lnSpc>
            </a:pPr>
            <a:r>
              <a:rPr lang="en-US" sz="476" spc="-4">
                <a:solidFill>
                  <a:srgbClr val="00215B"/>
                </a:solidFill>
                <a:latin typeface="IBM Plex Sans Bold"/>
              </a:rPr>
              <a:t> </a:t>
            </a:r>
            <a:r>
              <a:rPr lang="en-US" sz="476" spc="-4">
                <a:solidFill>
                  <a:srgbClr val="00215B"/>
                </a:solidFill>
                <a:latin typeface="IBM Plex Sans"/>
              </a:rPr>
              <a:t>korona</a:t>
            </a:r>
          </a:p>
          <a:p>
            <a:pPr algn="l">
              <a:lnSpc>
                <a:spcPts val="571"/>
              </a:lnSpc>
            </a:pPr>
            <a:r>
              <a:rPr lang="en-US" sz="476" spc="-4">
                <a:solidFill>
                  <a:srgbClr val="00215B"/>
                </a:solidFill>
                <a:latin typeface="IBM Plex Sans"/>
              </a:rPr>
              <a:t>Česko</a:t>
            </a:r>
          </a:p>
          <a:p>
            <a:pPr algn="l" rtl="1">
              <a:lnSpc>
                <a:spcPts val="512"/>
              </a:lnSpc>
            </a:pPr>
            <a:endParaRPr lang="en-US" sz="476" spc="-4">
              <a:solidFill>
                <a:srgbClr val="00215B"/>
              </a:solidFill>
              <a:latin typeface="IBM Plex Sans"/>
            </a:endParaRPr>
          </a:p>
          <a:p>
            <a:pPr algn="l">
              <a:lnSpc>
                <a:spcPts val="1190"/>
              </a:lnSpc>
            </a:pPr>
            <a:r>
              <a:rPr lang="en-US" sz="476" spc="-4">
                <a:solidFill>
                  <a:srgbClr val="00215B"/>
                </a:solidFill>
                <a:latin typeface="IBM Plex Sans"/>
              </a:rPr>
              <a:t>Stolica: Praga (Praha)</a:t>
            </a:r>
          </a:p>
          <a:p>
            <a:pPr algn="l">
              <a:lnSpc>
                <a:spcPts val="238"/>
              </a:lnSpc>
            </a:pPr>
            <a:r>
              <a:rPr lang="en-US" sz="476" spc="-4">
                <a:solidFill>
                  <a:srgbClr val="00215B"/>
                </a:solidFill>
                <a:latin typeface="IBM Plex Sans"/>
              </a:rPr>
              <a:t>Powierzchnia: 77 212 km²</a:t>
            </a:r>
          </a:p>
          <a:p>
            <a:pPr algn="l">
              <a:lnSpc>
                <a:spcPts val="904"/>
              </a:lnSpc>
            </a:pPr>
            <a:r>
              <a:rPr lang="en-US" sz="476" spc="-4">
                <a:solidFill>
                  <a:srgbClr val="00215B"/>
                </a:solidFill>
                <a:latin typeface="IBM Plex Sans"/>
              </a:rPr>
              <a:t>Liczba ludności: 10,8 mln</a:t>
            </a:r>
          </a:p>
        </p:txBody>
      </p:sp>
      <p:sp>
        <p:nvSpPr>
          <p:cNvPr id="583" name="TextBox 583"/>
          <p:cNvSpPr txBox="1"/>
          <p:nvPr/>
        </p:nvSpPr>
        <p:spPr>
          <a:xfrm>
            <a:off x="12773950" y="2073896"/>
            <a:ext cx="686467" cy="492179"/>
          </a:xfrm>
          <a:prstGeom prst="rect">
            <a:avLst/>
          </a:prstGeom>
        </p:spPr>
        <p:txBody>
          <a:bodyPr lIns="0" tIns="0" rIns="0" bIns="0" rtlCol="0" anchor="t">
            <a:spAutoFit/>
          </a:bodyPr>
          <a:lstStyle/>
          <a:p>
            <a:pPr algn="l">
              <a:lnSpc>
                <a:spcPts val="571"/>
              </a:lnSpc>
            </a:pPr>
            <a:r>
              <a:rPr lang="en-US" sz="476" spc="-4">
                <a:solidFill>
                  <a:srgbClr val="00215B"/>
                </a:solidFill>
                <a:latin typeface="IBM Plex Sans Bold"/>
              </a:rPr>
              <a:t> </a:t>
            </a:r>
            <a:r>
              <a:rPr lang="en-US" sz="476" spc="-4">
                <a:solidFill>
                  <a:srgbClr val="00215B"/>
                </a:solidFill>
                <a:latin typeface="IBM Plex Sans"/>
              </a:rPr>
              <a:t>korona</a:t>
            </a:r>
          </a:p>
          <a:p>
            <a:pPr algn="l">
              <a:lnSpc>
                <a:spcPts val="571"/>
              </a:lnSpc>
            </a:pPr>
            <a:r>
              <a:rPr lang="en-US" sz="476" spc="-4">
                <a:solidFill>
                  <a:srgbClr val="00215B"/>
                </a:solidFill>
                <a:latin typeface="IBM Plex Sans"/>
              </a:rPr>
              <a:t>Danmark</a:t>
            </a:r>
          </a:p>
          <a:p>
            <a:pPr algn="l">
              <a:lnSpc>
                <a:spcPts val="1072"/>
              </a:lnSpc>
            </a:pPr>
            <a:r>
              <a:rPr lang="en-US" sz="476" spc="-4">
                <a:solidFill>
                  <a:srgbClr val="00215B"/>
                </a:solidFill>
                <a:latin typeface="IBM Plex Sans"/>
              </a:rPr>
              <a:t>Stolica: Kopenhaga </a:t>
            </a:r>
          </a:p>
          <a:p>
            <a:pPr algn="l">
              <a:lnSpc>
                <a:spcPts val="238"/>
              </a:lnSpc>
            </a:pPr>
            <a:r>
              <a:rPr lang="en-US" sz="476" spc="-4">
                <a:solidFill>
                  <a:srgbClr val="00215B"/>
                </a:solidFill>
                <a:latin typeface="IBM Plex Sans"/>
              </a:rPr>
              <a:t>(København)</a:t>
            </a:r>
          </a:p>
          <a:p>
            <a:pPr algn="l">
              <a:lnSpc>
                <a:spcPts val="904"/>
              </a:lnSpc>
            </a:pPr>
            <a:r>
              <a:rPr lang="en-US" sz="476" spc="-4">
                <a:solidFill>
                  <a:srgbClr val="00215B"/>
                </a:solidFill>
                <a:latin typeface="IBM Plex Sans"/>
              </a:rPr>
              <a:t>Powierzchnia: 41 987 km²</a:t>
            </a:r>
          </a:p>
          <a:p>
            <a:pPr algn="l">
              <a:lnSpc>
                <a:spcPts val="238"/>
              </a:lnSpc>
            </a:pPr>
            <a:r>
              <a:rPr lang="en-US" sz="476" spc="-4">
                <a:solidFill>
                  <a:srgbClr val="00215B"/>
                </a:solidFill>
                <a:latin typeface="IBM Plex Sans"/>
              </a:rPr>
              <a:t>Liczba ludności: 5,9 mln</a:t>
            </a:r>
          </a:p>
        </p:txBody>
      </p:sp>
      <p:sp>
        <p:nvSpPr>
          <p:cNvPr id="584" name="TextBox 584"/>
          <p:cNvSpPr txBox="1"/>
          <p:nvPr/>
        </p:nvSpPr>
        <p:spPr>
          <a:xfrm>
            <a:off x="12773950" y="3362937"/>
            <a:ext cx="686467" cy="452991"/>
          </a:xfrm>
          <a:prstGeom prst="rect">
            <a:avLst/>
          </a:prstGeom>
        </p:spPr>
        <p:txBody>
          <a:bodyPr lIns="0" tIns="0" rIns="0" bIns="0" rtlCol="0" anchor="t">
            <a:spAutoFit/>
          </a:bodyPr>
          <a:lstStyle/>
          <a:p>
            <a:pPr algn="l">
              <a:lnSpc>
                <a:spcPts val="1190"/>
              </a:lnSpc>
            </a:pPr>
            <a:r>
              <a:rPr lang="en-US" sz="476" spc="-4">
                <a:solidFill>
                  <a:srgbClr val="00215B"/>
                </a:solidFill>
                <a:latin typeface="IBM Plex Sans"/>
              </a:rPr>
              <a:t>Eesti</a:t>
            </a:r>
          </a:p>
          <a:p>
            <a:pPr algn="l">
              <a:lnSpc>
                <a:spcPts val="1190"/>
              </a:lnSpc>
            </a:pPr>
            <a:r>
              <a:rPr lang="en-US" sz="476" spc="-4">
                <a:solidFill>
                  <a:srgbClr val="00215B"/>
                </a:solidFill>
                <a:latin typeface="IBM Plex Sans"/>
              </a:rPr>
              <a:t>Stolica: Tallinn</a:t>
            </a:r>
          </a:p>
          <a:p>
            <a:pPr algn="l">
              <a:lnSpc>
                <a:spcPts val="238"/>
              </a:lnSpc>
            </a:pPr>
            <a:r>
              <a:rPr lang="en-US" sz="476" spc="-4">
                <a:solidFill>
                  <a:srgbClr val="00215B"/>
                </a:solidFill>
                <a:latin typeface="IBM Plex Sans"/>
              </a:rPr>
              <a:t>Powierzchnia: 43 110 km²</a:t>
            </a:r>
          </a:p>
          <a:p>
            <a:pPr algn="l">
              <a:lnSpc>
                <a:spcPts val="904"/>
              </a:lnSpc>
            </a:pPr>
            <a:r>
              <a:rPr lang="en-US" sz="476" spc="-4">
                <a:solidFill>
                  <a:srgbClr val="00215B"/>
                </a:solidFill>
                <a:latin typeface="IBM Plex Sans"/>
              </a:rPr>
              <a:t>Liczba ludności: 1,4 mln</a:t>
            </a:r>
          </a:p>
        </p:txBody>
      </p:sp>
      <p:sp>
        <p:nvSpPr>
          <p:cNvPr id="585" name="TextBox 585"/>
          <p:cNvSpPr txBox="1"/>
          <p:nvPr/>
        </p:nvSpPr>
        <p:spPr>
          <a:xfrm>
            <a:off x="12773950" y="4016080"/>
            <a:ext cx="686467" cy="424416"/>
          </a:xfrm>
          <a:prstGeom prst="rect">
            <a:avLst/>
          </a:prstGeom>
        </p:spPr>
        <p:txBody>
          <a:bodyPr lIns="0" tIns="0" rIns="0" bIns="0" rtlCol="0" anchor="t">
            <a:spAutoFit/>
          </a:bodyPr>
          <a:lstStyle/>
          <a:p>
            <a:pPr algn="l">
              <a:lnSpc>
                <a:spcPts val="821"/>
              </a:lnSpc>
            </a:pPr>
            <a:r>
              <a:rPr lang="en-US" sz="476" spc="-4">
                <a:solidFill>
                  <a:srgbClr val="00215B"/>
                </a:solidFill>
                <a:latin typeface="IBM Plex Sans"/>
              </a:rPr>
              <a:t>Éire</a:t>
            </a:r>
          </a:p>
          <a:p>
            <a:pPr algn="l">
              <a:lnSpc>
                <a:spcPts val="821"/>
              </a:lnSpc>
            </a:pPr>
            <a:r>
              <a:rPr lang="en-US" sz="476" spc="-4">
                <a:solidFill>
                  <a:srgbClr val="00215B"/>
                </a:solidFill>
                <a:latin typeface="IBM Plex Sans"/>
              </a:rPr>
              <a:t>Stolica: Dublin </a:t>
            </a:r>
          </a:p>
          <a:p>
            <a:pPr algn="l">
              <a:lnSpc>
                <a:spcPts val="320"/>
              </a:lnSpc>
            </a:pPr>
            <a:r>
              <a:rPr lang="en-US" sz="476" spc="-4">
                <a:solidFill>
                  <a:srgbClr val="00215B"/>
                </a:solidFill>
                <a:latin typeface="IBM Plex Sans"/>
              </a:rPr>
              <a:t>(Baile Átha Cliath/Dublin)</a:t>
            </a:r>
          </a:p>
          <a:p>
            <a:pPr algn="l">
              <a:lnSpc>
                <a:spcPts val="821"/>
              </a:lnSpc>
            </a:pPr>
            <a:r>
              <a:rPr lang="en-US" sz="476" spc="-4">
                <a:solidFill>
                  <a:srgbClr val="00215B"/>
                </a:solidFill>
                <a:latin typeface="IBM Plex Sans"/>
              </a:rPr>
              <a:t>Powierzchnia: 68 655 km²</a:t>
            </a:r>
          </a:p>
          <a:p>
            <a:pPr algn="l">
              <a:lnSpc>
                <a:spcPts val="320"/>
              </a:lnSpc>
            </a:pPr>
            <a:r>
              <a:rPr lang="en-US" sz="476" spc="-4">
                <a:solidFill>
                  <a:srgbClr val="00215B"/>
                </a:solidFill>
                <a:latin typeface="IBM Plex Sans"/>
              </a:rPr>
              <a:t>Liczba ludności: 5,2 mln</a:t>
            </a:r>
          </a:p>
        </p:txBody>
      </p:sp>
      <p:sp>
        <p:nvSpPr>
          <p:cNvPr id="586" name="TextBox 586"/>
          <p:cNvSpPr txBox="1"/>
          <p:nvPr/>
        </p:nvSpPr>
        <p:spPr>
          <a:xfrm>
            <a:off x="12773950" y="824756"/>
            <a:ext cx="718035" cy="492179"/>
          </a:xfrm>
          <a:prstGeom prst="rect">
            <a:avLst/>
          </a:prstGeom>
        </p:spPr>
        <p:txBody>
          <a:bodyPr lIns="0" tIns="0" rIns="0" bIns="0" rtlCol="0" anchor="t">
            <a:spAutoFit/>
          </a:bodyPr>
          <a:lstStyle/>
          <a:p>
            <a:pPr algn="l">
              <a:lnSpc>
                <a:spcPts val="571"/>
              </a:lnSpc>
            </a:pPr>
            <a:r>
              <a:rPr lang="en-US" sz="476" spc="-4">
                <a:solidFill>
                  <a:srgbClr val="00215B"/>
                </a:solidFill>
                <a:latin typeface="IBM Plex Sans Bold"/>
              </a:rPr>
              <a:t> </a:t>
            </a:r>
            <a:r>
              <a:rPr lang="en-US" sz="476" spc="-4">
                <a:solidFill>
                  <a:srgbClr val="00215B"/>
                </a:solidFill>
                <a:latin typeface="IBM Plex Sans"/>
              </a:rPr>
              <a:t>lew</a:t>
            </a:r>
          </a:p>
          <a:p>
            <a:pPr algn="l">
              <a:lnSpc>
                <a:spcPts val="571"/>
              </a:lnSpc>
            </a:pPr>
            <a:r>
              <a:rPr lang="en-US" sz="476" spc="-4">
                <a:solidFill>
                  <a:srgbClr val="00215B"/>
                </a:solidFill>
                <a:latin typeface="IBM Plex Sans"/>
              </a:rPr>
              <a:t>България</a:t>
            </a:r>
          </a:p>
          <a:p>
            <a:pPr algn="l" rtl="1">
              <a:lnSpc>
                <a:spcPts val="512"/>
              </a:lnSpc>
            </a:pPr>
            <a:endParaRPr lang="en-US" sz="476" spc="-4">
              <a:solidFill>
                <a:srgbClr val="00215B"/>
              </a:solidFill>
              <a:latin typeface="IBM Plex Sans"/>
            </a:endParaRPr>
          </a:p>
          <a:p>
            <a:pPr algn="l">
              <a:lnSpc>
                <a:spcPts val="1190"/>
              </a:lnSpc>
            </a:pPr>
            <a:r>
              <a:rPr lang="en-US" sz="476" spc="-4">
                <a:solidFill>
                  <a:srgbClr val="00215B"/>
                </a:solidFill>
                <a:latin typeface="IBM Plex Sans"/>
              </a:rPr>
              <a:t>Stolica: Sofia (София)</a:t>
            </a:r>
          </a:p>
          <a:p>
            <a:pPr algn="l">
              <a:lnSpc>
                <a:spcPts val="238"/>
              </a:lnSpc>
            </a:pPr>
            <a:r>
              <a:rPr lang="en-US" sz="476" spc="-4">
                <a:solidFill>
                  <a:srgbClr val="00215B"/>
                </a:solidFill>
                <a:latin typeface="IBM Plex Sans"/>
              </a:rPr>
              <a:t>Powierzchnia: 110 001 km²</a:t>
            </a:r>
          </a:p>
          <a:p>
            <a:pPr algn="l">
              <a:lnSpc>
                <a:spcPts val="904"/>
              </a:lnSpc>
            </a:pPr>
            <a:r>
              <a:rPr lang="en-US" sz="476" spc="-4">
                <a:solidFill>
                  <a:srgbClr val="00215B"/>
                </a:solidFill>
                <a:latin typeface="IBM Plex Sans"/>
              </a:rPr>
              <a:t>Liczba ludności: 6,4 mln</a:t>
            </a:r>
          </a:p>
        </p:txBody>
      </p:sp>
      <p:sp>
        <p:nvSpPr>
          <p:cNvPr id="587" name="TextBox 587"/>
          <p:cNvSpPr txBox="1"/>
          <p:nvPr/>
        </p:nvSpPr>
        <p:spPr>
          <a:xfrm>
            <a:off x="12773950" y="2738365"/>
            <a:ext cx="718035" cy="452991"/>
          </a:xfrm>
          <a:prstGeom prst="rect">
            <a:avLst/>
          </a:prstGeom>
        </p:spPr>
        <p:txBody>
          <a:bodyPr lIns="0" tIns="0" rIns="0" bIns="0" rtlCol="0" anchor="t">
            <a:spAutoFit/>
          </a:bodyPr>
          <a:lstStyle/>
          <a:p>
            <a:pPr algn="l">
              <a:lnSpc>
                <a:spcPts val="1190"/>
              </a:lnSpc>
            </a:pPr>
            <a:r>
              <a:rPr lang="en-US" sz="476" spc="-4">
                <a:solidFill>
                  <a:srgbClr val="00215B"/>
                </a:solidFill>
                <a:latin typeface="IBM Plex Sans"/>
              </a:rPr>
              <a:t>Deutschland</a:t>
            </a:r>
          </a:p>
          <a:p>
            <a:pPr algn="l">
              <a:lnSpc>
                <a:spcPts val="1190"/>
              </a:lnSpc>
            </a:pPr>
            <a:r>
              <a:rPr lang="en-US" sz="476" spc="-4">
                <a:solidFill>
                  <a:srgbClr val="00215B"/>
                </a:solidFill>
                <a:latin typeface="IBM Plex Sans"/>
              </a:rPr>
              <a:t>Stolica: Berlin</a:t>
            </a:r>
          </a:p>
          <a:p>
            <a:pPr algn="l">
              <a:lnSpc>
                <a:spcPts val="238"/>
              </a:lnSpc>
            </a:pPr>
            <a:r>
              <a:rPr lang="en-US" sz="476" spc="-4">
                <a:solidFill>
                  <a:srgbClr val="00215B"/>
                </a:solidFill>
                <a:latin typeface="IBM Plex Sans"/>
              </a:rPr>
              <a:t>Powierzchnia: 353 296 km²</a:t>
            </a:r>
          </a:p>
          <a:p>
            <a:pPr algn="l">
              <a:lnSpc>
                <a:spcPts val="904"/>
              </a:lnSpc>
            </a:pPr>
            <a:r>
              <a:rPr lang="en-US" sz="476" spc="-4">
                <a:solidFill>
                  <a:srgbClr val="00215B"/>
                </a:solidFill>
                <a:latin typeface="IBM Plex Sans"/>
              </a:rPr>
              <a:t>Liczba ludności: 84,4 mln</a:t>
            </a:r>
          </a:p>
        </p:txBody>
      </p:sp>
      <p:sp>
        <p:nvSpPr>
          <p:cNvPr id="588" name="TextBox 588"/>
          <p:cNvSpPr txBox="1"/>
          <p:nvPr/>
        </p:nvSpPr>
        <p:spPr>
          <a:xfrm>
            <a:off x="12773950" y="4640653"/>
            <a:ext cx="718035" cy="424416"/>
          </a:xfrm>
          <a:prstGeom prst="rect">
            <a:avLst/>
          </a:prstGeom>
        </p:spPr>
        <p:txBody>
          <a:bodyPr lIns="0" tIns="0" rIns="0" bIns="0" rtlCol="0" anchor="t">
            <a:spAutoFit/>
          </a:bodyPr>
          <a:lstStyle/>
          <a:p>
            <a:pPr algn="l">
              <a:lnSpc>
                <a:spcPts val="821"/>
              </a:lnSpc>
            </a:pPr>
            <a:r>
              <a:rPr lang="en-US" sz="476" spc="-4">
                <a:solidFill>
                  <a:srgbClr val="00215B"/>
                </a:solidFill>
                <a:latin typeface="IBM Plex Sans"/>
              </a:rPr>
              <a:t>Ελλάδα</a:t>
            </a:r>
          </a:p>
          <a:p>
            <a:pPr algn="l">
              <a:lnSpc>
                <a:spcPts val="821"/>
              </a:lnSpc>
            </a:pPr>
            <a:r>
              <a:rPr lang="en-US" sz="476" spc="-4">
                <a:solidFill>
                  <a:srgbClr val="00215B"/>
                </a:solidFill>
                <a:latin typeface="IBM Plex Sans"/>
              </a:rPr>
              <a:t>Stolica: Ateny </a:t>
            </a:r>
          </a:p>
          <a:p>
            <a:pPr algn="l">
              <a:lnSpc>
                <a:spcPts val="320"/>
              </a:lnSpc>
            </a:pPr>
            <a:r>
              <a:rPr lang="en-US" sz="476" spc="-4">
                <a:solidFill>
                  <a:srgbClr val="00215B"/>
                </a:solidFill>
                <a:latin typeface="IBM Plex Sans"/>
              </a:rPr>
              <a:t>(Αθήνα – Athina)</a:t>
            </a:r>
          </a:p>
          <a:p>
            <a:pPr algn="l">
              <a:lnSpc>
                <a:spcPts val="821"/>
              </a:lnSpc>
            </a:pPr>
            <a:r>
              <a:rPr lang="en-US" sz="476" spc="-4">
                <a:solidFill>
                  <a:srgbClr val="00215B"/>
                </a:solidFill>
                <a:latin typeface="IBM Plex Sans"/>
              </a:rPr>
              <a:t>Powierzchnia: 130 048 km²</a:t>
            </a:r>
          </a:p>
          <a:p>
            <a:pPr algn="l">
              <a:lnSpc>
                <a:spcPts val="320"/>
              </a:lnSpc>
            </a:pPr>
            <a:r>
              <a:rPr lang="en-US" sz="476" spc="-4">
                <a:solidFill>
                  <a:srgbClr val="00215B"/>
                </a:solidFill>
                <a:latin typeface="IBM Plex Sans"/>
              </a:rPr>
              <a:t>Liczba ludności: 10,4 mln</a:t>
            </a:r>
          </a:p>
        </p:txBody>
      </p:sp>
      <p:sp>
        <p:nvSpPr>
          <p:cNvPr id="589" name="TextBox 589"/>
          <p:cNvSpPr txBox="1"/>
          <p:nvPr/>
        </p:nvSpPr>
        <p:spPr>
          <a:xfrm>
            <a:off x="13958520" y="864652"/>
            <a:ext cx="686467" cy="452991"/>
          </a:xfrm>
          <a:prstGeom prst="rect">
            <a:avLst/>
          </a:prstGeom>
        </p:spPr>
        <p:txBody>
          <a:bodyPr lIns="0" tIns="0" rIns="0" bIns="0" rtlCol="0" anchor="t">
            <a:spAutoFit/>
          </a:bodyPr>
          <a:lstStyle/>
          <a:p>
            <a:pPr algn="l">
              <a:lnSpc>
                <a:spcPts val="1190"/>
              </a:lnSpc>
            </a:pPr>
            <a:r>
              <a:rPr lang="en-US" sz="476" spc="-4">
                <a:solidFill>
                  <a:srgbClr val="00215B"/>
                </a:solidFill>
                <a:latin typeface="IBM Plex Sans"/>
              </a:rPr>
              <a:t>Hrvatska</a:t>
            </a:r>
          </a:p>
          <a:p>
            <a:pPr algn="l">
              <a:lnSpc>
                <a:spcPts val="1190"/>
              </a:lnSpc>
            </a:pPr>
            <a:r>
              <a:rPr lang="en-US" sz="476" spc="-4">
                <a:solidFill>
                  <a:srgbClr val="00215B"/>
                </a:solidFill>
                <a:latin typeface="IBM Plex Sans"/>
              </a:rPr>
              <a:t>Stolica: Zagrzeb (Zagreb)</a:t>
            </a:r>
          </a:p>
          <a:p>
            <a:pPr algn="l">
              <a:lnSpc>
                <a:spcPts val="238"/>
              </a:lnSpc>
            </a:pPr>
            <a:r>
              <a:rPr lang="en-US" sz="476" spc="-4">
                <a:solidFill>
                  <a:srgbClr val="00215B"/>
                </a:solidFill>
                <a:latin typeface="IBM Plex Sans"/>
              </a:rPr>
              <a:t>Powierzchnia: 55 896 km²</a:t>
            </a:r>
          </a:p>
          <a:p>
            <a:pPr algn="l">
              <a:lnSpc>
                <a:spcPts val="904"/>
              </a:lnSpc>
            </a:pPr>
            <a:r>
              <a:rPr lang="en-US" sz="476" spc="-4">
                <a:solidFill>
                  <a:srgbClr val="00215B"/>
                </a:solidFill>
                <a:latin typeface="IBM Plex Sans"/>
              </a:rPr>
              <a:t>Liczba ludności: 3,9 mln</a:t>
            </a:r>
          </a:p>
        </p:txBody>
      </p:sp>
      <p:sp>
        <p:nvSpPr>
          <p:cNvPr id="590" name="TextBox 590"/>
          <p:cNvSpPr txBox="1"/>
          <p:nvPr/>
        </p:nvSpPr>
        <p:spPr>
          <a:xfrm>
            <a:off x="13958525" y="2738365"/>
            <a:ext cx="686467" cy="452991"/>
          </a:xfrm>
          <a:prstGeom prst="rect">
            <a:avLst/>
          </a:prstGeom>
        </p:spPr>
        <p:txBody>
          <a:bodyPr lIns="0" tIns="0" rIns="0" bIns="0" rtlCol="0" anchor="t">
            <a:spAutoFit/>
          </a:bodyPr>
          <a:lstStyle/>
          <a:p>
            <a:pPr algn="l">
              <a:lnSpc>
                <a:spcPts val="1190"/>
              </a:lnSpc>
            </a:pPr>
            <a:r>
              <a:rPr lang="en-US" sz="476" spc="-4">
                <a:solidFill>
                  <a:srgbClr val="00215B"/>
                </a:solidFill>
                <a:latin typeface="IBM Plex Sans"/>
              </a:rPr>
              <a:t>Latvija</a:t>
            </a:r>
          </a:p>
          <a:p>
            <a:pPr algn="l">
              <a:lnSpc>
                <a:spcPts val="1190"/>
              </a:lnSpc>
            </a:pPr>
            <a:r>
              <a:rPr lang="en-US" sz="476" spc="-4">
                <a:solidFill>
                  <a:srgbClr val="00215B"/>
                </a:solidFill>
                <a:latin typeface="IBM Plex Sans"/>
              </a:rPr>
              <a:t>Stolica: Ryga (Rīga)</a:t>
            </a:r>
          </a:p>
          <a:p>
            <a:pPr algn="l">
              <a:lnSpc>
                <a:spcPts val="238"/>
              </a:lnSpc>
            </a:pPr>
            <a:r>
              <a:rPr lang="en-US" sz="476" spc="-4">
                <a:solidFill>
                  <a:srgbClr val="00215B"/>
                </a:solidFill>
                <a:latin typeface="IBM Plex Sans"/>
              </a:rPr>
              <a:t>Powierzchnia: 63 290 km²</a:t>
            </a:r>
          </a:p>
          <a:p>
            <a:pPr algn="l">
              <a:lnSpc>
                <a:spcPts val="904"/>
              </a:lnSpc>
            </a:pPr>
            <a:r>
              <a:rPr lang="en-US" sz="476" spc="-4">
                <a:solidFill>
                  <a:srgbClr val="00215B"/>
                </a:solidFill>
                <a:latin typeface="IBM Plex Sans"/>
              </a:rPr>
              <a:t>Liczba ludności: 1,9 mln</a:t>
            </a:r>
          </a:p>
        </p:txBody>
      </p:sp>
      <p:sp>
        <p:nvSpPr>
          <p:cNvPr id="591" name="TextBox 591"/>
          <p:cNvSpPr txBox="1"/>
          <p:nvPr/>
        </p:nvSpPr>
        <p:spPr>
          <a:xfrm>
            <a:off x="13958525" y="3362937"/>
            <a:ext cx="686467" cy="452991"/>
          </a:xfrm>
          <a:prstGeom prst="rect">
            <a:avLst/>
          </a:prstGeom>
        </p:spPr>
        <p:txBody>
          <a:bodyPr lIns="0" tIns="0" rIns="0" bIns="0" rtlCol="0" anchor="t">
            <a:spAutoFit/>
          </a:bodyPr>
          <a:lstStyle/>
          <a:p>
            <a:pPr algn="l">
              <a:lnSpc>
                <a:spcPts val="1190"/>
              </a:lnSpc>
            </a:pPr>
            <a:r>
              <a:rPr lang="en-US" sz="476" spc="-4">
                <a:solidFill>
                  <a:srgbClr val="00215B"/>
                </a:solidFill>
                <a:latin typeface="IBM Plex Sans"/>
              </a:rPr>
              <a:t>Lietuva</a:t>
            </a:r>
          </a:p>
          <a:p>
            <a:pPr algn="l">
              <a:lnSpc>
                <a:spcPts val="1190"/>
              </a:lnSpc>
            </a:pPr>
            <a:r>
              <a:rPr lang="en-US" sz="476" spc="-4">
                <a:solidFill>
                  <a:srgbClr val="00215B"/>
                </a:solidFill>
                <a:latin typeface="IBM Plex Sans"/>
              </a:rPr>
              <a:t>Stolica: Wilno (Vilnius)</a:t>
            </a:r>
          </a:p>
          <a:p>
            <a:pPr algn="l">
              <a:lnSpc>
                <a:spcPts val="238"/>
              </a:lnSpc>
            </a:pPr>
            <a:r>
              <a:rPr lang="en-US" sz="476" spc="-4">
                <a:solidFill>
                  <a:srgbClr val="00215B"/>
                </a:solidFill>
                <a:latin typeface="IBM Plex Sans"/>
              </a:rPr>
              <a:t>Powierzchnia: 62 643 km²</a:t>
            </a:r>
          </a:p>
          <a:p>
            <a:pPr algn="l">
              <a:lnSpc>
                <a:spcPts val="904"/>
              </a:lnSpc>
            </a:pPr>
            <a:r>
              <a:rPr lang="en-US" sz="476" spc="-4">
                <a:solidFill>
                  <a:srgbClr val="00215B"/>
                </a:solidFill>
                <a:latin typeface="IBM Plex Sans"/>
              </a:rPr>
              <a:t>Liczba ludności: 2,9 mln</a:t>
            </a:r>
          </a:p>
        </p:txBody>
      </p:sp>
      <p:sp>
        <p:nvSpPr>
          <p:cNvPr id="592" name="TextBox 592"/>
          <p:cNvSpPr txBox="1"/>
          <p:nvPr/>
        </p:nvSpPr>
        <p:spPr>
          <a:xfrm>
            <a:off x="13958525" y="4572181"/>
            <a:ext cx="686467" cy="492179"/>
          </a:xfrm>
          <a:prstGeom prst="rect">
            <a:avLst/>
          </a:prstGeom>
        </p:spPr>
        <p:txBody>
          <a:bodyPr lIns="0" tIns="0" rIns="0" bIns="0" rtlCol="0" anchor="t">
            <a:spAutoFit/>
          </a:bodyPr>
          <a:lstStyle/>
          <a:p>
            <a:pPr algn="l">
              <a:lnSpc>
                <a:spcPts val="571"/>
              </a:lnSpc>
            </a:pPr>
            <a:r>
              <a:rPr lang="en-US" sz="476" spc="-4">
                <a:solidFill>
                  <a:srgbClr val="00215B"/>
                </a:solidFill>
                <a:latin typeface="IBM Plex Sans Bold"/>
              </a:rPr>
              <a:t> </a:t>
            </a:r>
            <a:r>
              <a:rPr lang="en-US" sz="476" spc="-4">
                <a:solidFill>
                  <a:srgbClr val="00215B"/>
                </a:solidFill>
                <a:latin typeface="IBM Plex Sans"/>
              </a:rPr>
              <a:t>forint</a:t>
            </a:r>
          </a:p>
          <a:p>
            <a:pPr algn="l">
              <a:lnSpc>
                <a:spcPts val="571"/>
              </a:lnSpc>
            </a:pPr>
            <a:r>
              <a:rPr lang="en-US" sz="476" spc="-4">
                <a:solidFill>
                  <a:srgbClr val="00215B"/>
                </a:solidFill>
                <a:latin typeface="IBM Plex Sans"/>
              </a:rPr>
              <a:t>Magyarország</a:t>
            </a:r>
          </a:p>
          <a:p>
            <a:pPr algn="l">
              <a:lnSpc>
                <a:spcPts val="1072"/>
              </a:lnSpc>
            </a:pPr>
            <a:r>
              <a:rPr lang="en-US" sz="476" spc="-4">
                <a:solidFill>
                  <a:srgbClr val="00215B"/>
                </a:solidFill>
                <a:latin typeface="IBM Plex Sans"/>
              </a:rPr>
              <a:t>Stolica: Budapeszt </a:t>
            </a:r>
          </a:p>
          <a:p>
            <a:pPr algn="l">
              <a:lnSpc>
                <a:spcPts val="238"/>
              </a:lnSpc>
            </a:pPr>
            <a:r>
              <a:rPr lang="en-US" sz="476" spc="-4">
                <a:solidFill>
                  <a:srgbClr val="00215B"/>
                </a:solidFill>
                <a:latin typeface="IBM Plex Sans"/>
              </a:rPr>
              <a:t>(Budapest)</a:t>
            </a:r>
          </a:p>
          <a:p>
            <a:pPr algn="l">
              <a:lnSpc>
                <a:spcPts val="904"/>
              </a:lnSpc>
            </a:pPr>
            <a:r>
              <a:rPr lang="en-US" sz="476" spc="-4">
                <a:solidFill>
                  <a:srgbClr val="00215B"/>
                </a:solidFill>
                <a:latin typeface="IBM Plex Sans"/>
              </a:rPr>
              <a:t>Powierzchnia: 91 248 km²</a:t>
            </a:r>
          </a:p>
          <a:p>
            <a:pPr algn="l">
              <a:lnSpc>
                <a:spcPts val="238"/>
              </a:lnSpc>
            </a:pPr>
            <a:r>
              <a:rPr lang="en-US" sz="476" spc="-4">
                <a:solidFill>
                  <a:srgbClr val="00215B"/>
                </a:solidFill>
                <a:latin typeface="IBM Plex Sans"/>
              </a:rPr>
              <a:t>Liczba ludności: 9,6 mln</a:t>
            </a:r>
          </a:p>
        </p:txBody>
      </p:sp>
      <p:sp>
        <p:nvSpPr>
          <p:cNvPr id="593" name="TextBox 593"/>
          <p:cNvSpPr txBox="1"/>
          <p:nvPr/>
        </p:nvSpPr>
        <p:spPr>
          <a:xfrm>
            <a:off x="13958525" y="240080"/>
            <a:ext cx="718035" cy="452991"/>
          </a:xfrm>
          <a:prstGeom prst="rect">
            <a:avLst/>
          </a:prstGeom>
        </p:spPr>
        <p:txBody>
          <a:bodyPr lIns="0" tIns="0" rIns="0" bIns="0" rtlCol="0" anchor="t">
            <a:spAutoFit/>
          </a:bodyPr>
          <a:lstStyle/>
          <a:p>
            <a:pPr algn="l">
              <a:lnSpc>
                <a:spcPts val="1190"/>
              </a:lnSpc>
            </a:pPr>
            <a:r>
              <a:rPr lang="en-US" sz="476" spc="-4">
                <a:solidFill>
                  <a:srgbClr val="00215B"/>
                </a:solidFill>
                <a:latin typeface="IBM Plex Sans"/>
              </a:rPr>
              <a:t>France</a:t>
            </a:r>
          </a:p>
          <a:p>
            <a:pPr algn="l">
              <a:lnSpc>
                <a:spcPts val="1190"/>
              </a:lnSpc>
            </a:pPr>
            <a:r>
              <a:rPr lang="en-US" sz="476" spc="-4">
                <a:solidFill>
                  <a:srgbClr val="00215B"/>
                </a:solidFill>
                <a:latin typeface="IBM Plex Sans"/>
              </a:rPr>
              <a:t>Stolica: Paryż (Paris)</a:t>
            </a:r>
          </a:p>
          <a:p>
            <a:pPr algn="l">
              <a:lnSpc>
                <a:spcPts val="238"/>
              </a:lnSpc>
            </a:pPr>
            <a:r>
              <a:rPr lang="en-US" sz="476" spc="-4">
                <a:solidFill>
                  <a:srgbClr val="00215B"/>
                </a:solidFill>
                <a:latin typeface="IBM Plex Sans"/>
              </a:rPr>
              <a:t>Powierzchnia: 633 886 km²</a:t>
            </a:r>
          </a:p>
          <a:p>
            <a:pPr algn="l">
              <a:lnSpc>
                <a:spcPts val="904"/>
              </a:lnSpc>
            </a:pPr>
            <a:r>
              <a:rPr lang="en-US" sz="476" spc="-4">
                <a:solidFill>
                  <a:srgbClr val="00215B"/>
                </a:solidFill>
                <a:latin typeface="IBM Plex Sans"/>
              </a:rPr>
              <a:t>Liczba ludności: 68,1 mln</a:t>
            </a:r>
          </a:p>
        </p:txBody>
      </p:sp>
      <p:sp>
        <p:nvSpPr>
          <p:cNvPr id="594" name="TextBox 594"/>
          <p:cNvSpPr txBox="1"/>
          <p:nvPr/>
        </p:nvSpPr>
        <p:spPr>
          <a:xfrm>
            <a:off x="13958525" y="1489220"/>
            <a:ext cx="718035" cy="452991"/>
          </a:xfrm>
          <a:prstGeom prst="rect">
            <a:avLst/>
          </a:prstGeom>
        </p:spPr>
        <p:txBody>
          <a:bodyPr lIns="0" tIns="0" rIns="0" bIns="0" rtlCol="0" anchor="t">
            <a:spAutoFit/>
          </a:bodyPr>
          <a:lstStyle/>
          <a:p>
            <a:pPr algn="l">
              <a:lnSpc>
                <a:spcPts val="1190"/>
              </a:lnSpc>
            </a:pPr>
            <a:r>
              <a:rPr lang="en-US" sz="476" spc="-4">
                <a:solidFill>
                  <a:srgbClr val="00215B"/>
                </a:solidFill>
                <a:latin typeface="IBM Plex Sans"/>
              </a:rPr>
              <a:t>Italia</a:t>
            </a:r>
          </a:p>
          <a:p>
            <a:pPr algn="l">
              <a:lnSpc>
                <a:spcPts val="1190"/>
              </a:lnSpc>
            </a:pPr>
            <a:r>
              <a:rPr lang="en-US" sz="476" spc="-4">
                <a:solidFill>
                  <a:srgbClr val="00215B"/>
                </a:solidFill>
                <a:latin typeface="IBM Plex Sans"/>
              </a:rPr>
              <a:t>Stolica: Rzym (Roma)</a:t>
            </a:r>
          </a:p>
          <a:p>
            <a:pPr algn="l">
              <a:lnSpc>
                <a:spcPts val="238"/>
              </a:lnSpc>
            </a:pPr>
            <a:r>
              <a:rPr lang="en-US" sz="476" spc="-4">
                <a:solidFill>
                  <a:srgbClr val="00215B"/>
                </a:solidFill>
                <a:latin typeface="IBM Plex Sans"/>
              </a:rPr>
              <a:t>Powierzchnia: 297 825 km²</a:t>
            </a:r>
          </a:p>
          <a:p>
            <a:pPr algn="l">
              <a:lnSpc>
                <a:spcPts val="904"/>
              </a:lnSpc>
            </a:pPr>
            <a:r>
              <a:rPr lang="en-US" sz="476" spc="-4">
                <a:solidFill>
                  <a:srgbClr val="00215B"/>
                </a:solidFill>
                <a:latin typeface="IBM Plex Sans"/>
              </a:rPr>
              <a:t>Liczba ludności: 58,9 mln</a:t>
            </a:r>
          </a:p>
        </p:txBody>
      </p:sp>
      <p:sp>
        <p:nvSpPr>
          <p:cNvPr id="595" name="TextBox 595"/>
          <p:cNvSpPr txBox="1"/>
          <p:nvPr/>
        </p:nvSpPr>
        <p:spPr>
          <a:xfrm>
            <a:off x="13958520" y="4016080"/>
            <a:ext cx="731098" cy="424416"/>
          </a:xfrm>
          <a:prstGeom prst="rect">
            <a:avLst/>
          </a:prstGeom>
        </p:spPr>
        <p:txBody>
          <a:bodyPr lIns="0" tIns="0" rIns="0" bIns="0" rtlCol="0" anchor="t">
            <a:spAutoFit/>
          </a:bodyPr>
          <a:lstStyle/>
          <a:p>
            <a:pPr algn="l">
              <a:lnSpc>
                <a:spcPts val="821"/>
              </a:lnSpc>
            </a:pPr>
            <a:r>
              <a:rPr lang="en-US" sz="476" spc="-4">
                <a:solidFill>
                  <a:srgbClr val="00215B"/>
                </a:solidFill>
                <a:latin typeface="IBM Plex Sans"/>
              </a:rPr>
              <a:t>Luxembourg</a:t>
            </a:r>
          </a:p>
          <a:p>
            <a:pPr algn="l">
              <a:lnSpc>
                <a:spcPts val="821"/>
              </a:lnSpc>
            </a:pPr>
            <a:r>
              <a:rPr lang="en-US" sz="476" spc="-4">
                <a:solidFill>
                  <a:srgbClr val="00215B"/>
                </a:solidFill>
                <a:latin typeface="IBM Plex Sans"/>
              </a:rPr>
              <a:t>Stolica: Luksemburg </a:t>
            </a:r>
          </a:p>
          <a:p>
            <a:pPr algn="l">
              <a:lnSpc>
                <a:spcPts val="320"/>
              </a:lnSpc>
            </a:pPr>
            <a:r>
              <a:rPr lang="en-US" sz="476" spc="-4">
                <a:solidFill>
                  <a:srgbClr val="00215B"/>
                </a:solidFill>
                <a:latin typeface="IBM Plex Sans"/>
              </a:rPr>
              <a:t>(Lëtzebuerg) (Luxembourg)</a:t>
            </a:r>
          </a:p>
          <a:p>
            <a:pPr algn="l">
              <a:lnSpc>
                <a:spcPts val="821"/>
              </a:lnSpc>
            </a:pPr>
            <a:r>
              <a:rPr lang="en-US" sz="476" spc="-4">
                <a:solidFill>
                  <a:srgbClr val="00215B"/>
                </a:solidFill>
                <a:latin typeface="IBM Plex Sans"/>
              </a:rPr>
              <a:t>Powierzchnia: 2 586 km²</a:t>
            </a:r>
          </a:p>
          <a:p>
            <a:pPr algn="l">
              <a:lnSpc>
                <a:spcPts val="320"/>
              </a:lnSpc>
            </a:pPr>
            <a:r>
              <a:rPr lang="en-US" sz="476" spc="-4">
                <a:solidFill>
                  <a:srgbClr val="00215B"/>
                </a:solidFill>
                <a:latin typeface="IBM Plex Sans"/>
              </a:rPr>
              <a:t>Liczba ludności: 0,7 mln</a:t>
            </a:r>
          </a:p>
        </p:txBody>
      </p:sp>
      <p:sp>
        <p:nvSpPr>
          <p:cNvPr id="596" name="TextBox 596"/>
          <p:cNvSpPr txBox="1"/>
          <p:nvPr/>
        </p:nvSpPr>
        <p:spPr>
          <a:xfrm>
            <a:off x="13958525" y="2142368"/>
            <a:ext cx="839710" cy="424416"/>
          </a:xfrm>
          <a:prstGeom prst="rect">
            <a:avLst/>
          </a:prstGeom>
        </p:spPr>
        <p:txBody>
          <a:bodyPr lIns="0" tIns="0" rIns="0" bIns="0" rtlCol="0" anchor="t">
            <a:spAutoFit/>
          </a:bodyPr>
          <a:lstStyle/>
          <a:p>
            <a:pPr algn="l">
              <a:lnSpc>
                <a:spcPts val="821"/>
              </a:lnSpc>
            </a:pPr>
            <a:r>
              <a:rPr lang="en-US" sz="476" spc="-4">
                <a:solidFill>
                  <a:srgbClr val="00215B"/>
                </a:solidFill>
                <a:latin typeface="IBM Plex Sans"/>
              </a:rPr>
              <a:t>Κύπρος — Kýpros/Kıbrıs</a:t>
            </a:r>
          </a:p>
          <a:p>
            <a:pPr algn="l">
              <a:lnSpc>
                <a:spcPts val="821"/>
              </a:lnSpc>
            </a:pPr>
            <a:r>
              <a:rPr lang="en-US" sz="476" spc="-4">
                <a:solidFill>
                  <a:srgbClr val="00215B"/>
                </a:solidFill>
                <a:latin typeface="IBM Plex Sans"/>
              </a:rPr>
              <a:t>Stolica: Nikozja </a:t>
            </a:r>
          </a:p>
          <a:p>
            <a:pPr algn="l">
              <a:lnSpc>
                <a:spcPts val="320"/>
              </a:lnSpc>
            </a:pPr>
            <a:r>
              <a:rPr lang="en-US" sz="476" spc="-4">
                <a:solidFill>
                  <a:srgbClr val="00215B"/>
                </a:solidFill>
                <a:latin typeface="IBM Plex Sans"/>
              </a:rPr>
              <a:t>(Λευκωσία — Lefkosía/Lefkoşa)</a:t>
            </a:r>
          </a:p>
          <a:p>
            <a:pPr algn="l">
              <a:lnSpc>
                <a:spcPts val="821"/>
              </a:lnSpc>
            </a:pPr>
            <a:r>
              <a:rPr lang="en-US" sz="476" spc="-4">
                <a:solidFill>
                  <a:srgbClr val="00215B"/>
                </a:solidFill>
                <a:latin typeface="IBM Plex Sans"/>
              </a:rPr>
              <a:t>Powierzchnia: 9 213 km²</a:t>
            </a:r>
          </a:p>
          <a:p>
            <a:pPr algn="l">
              <a:lnSpc>
                <a:spcPts val="320"/>
              </a:lnSpc>
            </a:pPr>
            <a:r>
              <a:rPr lang="en-US" sz="476" spc="-4">
                <a:solidFill>
                  <a:srgbClr val="00215B"/>
                </a:solidFill>
                <a:latin typeface="IBM Plex Sans"/>
              </a:rPr>
              <a:t>Liczba ludności: 0,9 mln</a:t>
            </a:r>
          </a:p>
        </p:txBody>
      </p:sp>
      <p:sp>
        <p:nvSpPr>
          <p:cNvPr id="597" name="TextBox 597"/>
          <p:cNvSpPr txBox="1"/>
          <p:nvPr/>
        </p:nvSpPr>
        <p:spPr>
          <a:xfrm>
            <a:off x="15588542" y="1464274"/>
            <a:ext cx="125970" cy="83276"/>
          </a:xfrm>
          <a:prstGeom prst="rect">
            <a:avLst/>
          </a:prstGeom>
        </p:spPr>
        <p:txBody>
          <a:bodyPr lIns="0" tIns="0" rIns="0" bIns="0" rtlCol="0" anchor="t">
            <a:spAutoFit/>
          </a:bodyPr>
          <a:lstStyle/>
          <a:p>
            <a:pPr algn="l">
              <a:lnSpc>
                <a:spcPts val="666"/>
              </a:lnSpc>
            </a:pPr>
            <a:r>
              <a:rPr lang="en-US" sz="476" spc="-4">
                <a:solidFill>
                  <a:srgbClr val="00215B"/>
                </a:solidFill>
                <a:latin typeface="IBM Plex Sans"/>
              </a:rPr>
              <a:t>złoty</a:t>
            </a:r>
          </a:p>
        </p:txBody>
      </p:sp>
      <p:sp>
        <p:nvSpPr>
          <p:cNvPr id="598" name="TextBox 598"/>
          <p:cNvSpPr txBox="1"/>
          <p:nvPr/>
        </p:nvSpPr>
        <p:spPr>
          <a:xfrm>
            <a:off x="15144809" y="240080"/>
            <a:ext cx="686467" cy="452991"/>
          </a:xfrm>
          <a:prstGeom prst="rect">
            <a:avLst/>
          </a:prstGeom>
        </p:spPr>
        <p:txBody>
          <a:bodyPr lIns="0" tIns="0" rIns="0" bIns="0" rtlCol="0" anchor="t">
            <a:spAutoFit/>
          </a:bodyPr>
          <a:lstStyle/>
          <a:p>
            <a:pPr algn="l">
              <a:lnSpc>
                <a:spcPts val="1190"/>
              </a:lnSpc>
            </a:pPr>
            <a:r>
              <a:rPr lang="en-US" sz="476" spc="-4">
                <a:solidFill>
                  <a:srgbClr val="00215B"/>
                </a:solidFill>
                <a:latin typeface="IBM Plex Sans"/>
              </a:rPr>
              <a:t>Nederland</a:t>
            </a:r>
          </a:p>
          <a:p>
            <a:pPr algn="l">
              <a:lnSpc>
                <a:spcPts val="1190"/>
              </a:lnSpc>
            </a:pPr>
            <a:r>
              <a:rPr lang="en-US" sz="476" spc="-4">
                <a:solidFill>
                  <a:srgbClr val="00215B"/>
                </a:solidFill>
                <a:latin typeface="IBM Plex Sans"/>
              </a:rPr>
              <a:t>Stolica: Amsterdam</a:t>
            </a:r>
          </a:p>
          <a:p>
            <a:pPr algn="l">
              <a:lnSpc>
                <a:spcPts val="238"/>
              </a:lnSpc>
            </a:pPr>
            <a:r>
              <a:rPr lang="en-US" sz="476" spc="-4">
                <a:solidFill>
                  <a:srgbClr val="00215B"/>
                </a:solidFill>
                <a:latin typeface="IBM Plex Sans"/>
              </a:rPr>
              <a:t>Powierzchnia: 34 188 km²</a:t>
            </a:r>
          </a:p>
          <a:p>
            <a:pPr algn="l">
              <a:lnSpc>
                <a:spcPts val="904"/>
              </a:lnSpc>
            </a:pPr>
            <a:r>
              <a:rPr lang="en-US" sz="476" spc="-4">
                <a:solidFill>
                  <a:srgbClr val="00215B"/>
                </a:solidFill>
                <a:latin typeface="IBM Plex Sans"/>
              </a:rPr>
              <a:t>Liczba ludności: 17,8 mln</a:t>
            </a:r>
          </a:p>
        </p:txBody>
      </p:sp>
      <p:sp>
        <p:nvSpPr>
          <p:cNvPr id="599" name="TextBox 599"/>
          <p:cNvSpPr txBox="1"/>
          <p:nvPr/>
        </p:nvSpPr>
        <p:spPr>
          <a:xfrm>
            <a:off x="15144809" y="864652"/>
            <a:ext cx="686467" cy="452991"/>
          </a:xfrm>
          <a:prstGeom prst="rect">
            <a:avLst/>
          </a:prstGeom>
        </p:spPr>
        <p:txBody>
          <a:bodyPr lIns="0" tIns="0" rIns="0" bIns="0" rtlCol="0" anchor="t">
            <a:spAutoFit/>
          </a:bodyPr>
          <a:lstStyle/>
          <a:p>
            <a:pPr algn="l">
              <a:lnSpc>
                <a:spcPts val="1190"/>
              </a:lnSpc>
            </a:pPr>
            <a:r>
              <a:rPr lang="en-US" sz="476" spc="-4">
                <a:solidFill>
                  <a:srgbClr val="00215B"/>
                </a:solidFill>
                <a:latin typeface="IBM Plex Sans"/>
              </a:rPr>
              <a:t>Österreich</a:t>
            </a:r>
          </a:p>
          <a:p>
            <a:pPr algn="l">
              <a:lnSpc>
                <a:spcPts val="1190"/>
              </a:lnSpc>
            </a:pPr>
            <a:r>
              <a:rPr lang="en-US" sz="476" spc="-4">
                <a:solidFill>
                  <a:srgbClr val="00215B"/>
                </a:solidFill>
                <a:latin typeface="IBM Plex Sans"/>
              </a:rPr>
              <a:t>Stolica: Wiedeń (Wien)</a:t>
            </a:r>
          </a:p>
          <a:p>
            <a:pPr algn="l">
              <a:lnSpc>
                <a:spcPts val="238"/>
              </a:lnSpc>
            </a:pPr>
            <a:r>
              <a:rPr lang="en-US" sz="476" spc="-4">
                <a:solidFill>
                  <a:srgbClr val="00215B"/>
                </a:solidFill>
                <a:latin typeface="IBM Plex Sans"/>
              </a:rPr>
              <a:t>Powierzchnia: 82 519 km²</a:t>
            </a:r>
          </a:p>
          <a:p>
            <a:pPr algn="l">
              <a:lnSpc>
                <a:spcPts val="904"/>
              </a:lnSpc>
            </a:pPr>
            <a:r>
              <a:rPr lang="en-US" sz="476" spc="-4">
                <a:solidFill>
                  <a:srgbClr val="00215B"/>
                </a:solidFill>
                <a:latin typeface="IBM Plex Sans"/>
              </a:rPr>
              <a:t>Liczba ludności: 9,1 mln</a:t>
            </a:r>
          </a:p>
        </p:txBody>
      </p:sp>
      <p:sp>
        <p:nvSpPr>
          <p:cNvPr id="600" name="TextBox 600"/>
          <p:cNvSpPr txBox="1"/>
          <p:nvPr/>
        </p:nvSpPr>
        <p:spPr>
          <a:xfrm>
            <a:off x="15144809" y="2113793"/>
            <a:ext cx="686467" cy="452991"/>
          </a:xfrm>
          <a:prstGeom prst="rect">
            <a:avLst/>
          </a:prstGeom>
        </p:spPr>
        <p:txBody>
          <a:bodyPr lIns="0" tIns="0" rIns="0" bIns="0" rtlCol="0" anchor="t">
            <a:spAutoFit/>
          </a:bodyPr>
          <a:lstStyle/>
          <a:p>
            <a:pPr algn="l">
              <a:lnSpc>
                <a:spcPts val="1190"/>
              </a:lnSpc>
            </a:pPr>
            <a:r>
              <a:rPr lang="en-US" sz="476" spc="-4">
                <a:solidFill>
                  <a:srgbClr val="00215B"/>
                </a:solidFill>
                <a:latin typeface="IBM Plex Sans"/>
              </a:rPr>
              <a:t>Portugal</a:t>
            </a:r>
          </a:p>
          <a:p>
            <a:pPr algn="l">
              <a:lnSpc>
                <a:spcPts val="1190"/>
              </a:lnSpc>
            </a:pPr>
            <a:r>
              <a:rPr lang="en-US" sz="476" spc="-4">
                <a:solidFill>
                  <a:srgbClr val="00215B"/>
                </a:solidFill>
                <a:latin typeface="IBM Plex Sans"/>
              </a:rPr>
              <a:t>Stolica: Lizbona (Lisboa)</a:t>
            </a:r>
          </a:p>
          <a:p>
            <a:pPr algn="l">
              <a:lnSpc>
                <a:spcPts val="238"/>
              </a:lnSpc>
            </a:pPr>
            <a:r>
              <a:rPr lang="en-US" sz="476" spc="-4">
                <a:solidFill>
                  <a:srgbClr val="00215B"/>
                </a:solidFill>
                <a:latin typeface="IBM Plex Sans"/>
              </a:rPr>
              <a:t>Powierzchnia: 90 996 km²</a:t>
            </a:r>
          </a:p>
          <a:p>
            <a:pPr algn="l">
              <a:lnSpc>
                <a:spcPts val="904"/>
              </a:lnSpc>
            </a:pPr>
            <a:r>
              <a:rPr lang="en-US" sz="476" spc="-4">
                <a:solidFill>
                  <a:srgbClr val="00215B"/>
                </a:solidFill>
                <a:latin typeface="IBM Plex Sans"/>
              </a:rPr>
              <a:t>Liczba ludności: 10,5 mln</a:t>
            </a:r>
          </a:p>
        </p:txBody>
      </p:sp>
      <p:sp>
        <p:nvSpPr>
          <p:cNvPr id="601" name="TextBox 601"/>
          <p:cNvSpPr txBox="1"/>
          <p:nvPr/>
        </p:nvSpPr>
        <p:spPr>
          <a:xfrm>
            <a:off x="15144809" y="4016080"/>
            <a:ext cx="686467" cy="424416"/>
          </a:xfrm>
          <a:prstGeom prst="rect">
            <a:avLst/>
          </a:prstGeom>
        </p:spPr>
        <p:txBody>
          <a:bodyPr lIns="0" tIns="0" rIns="0" bIns="0" rtlCol="0" anchor="t">
            <a:spAutoFit/>
          </a:bodyPr>
          <a:lstStyle/>
          <a:p>
            <a:pPr algn="l">
              <a:lnSpc>
                <a:spcPts val="821"/>
              </a:lnSpc>
            </a:pPr>
            <a:r>
              <a:rPr lang="en-US" sz="476" spc="-4">
                <a:solidFill>
                  <a:srgbClr val="00215B"/>
                </a:solidFill>
                <a:latin typeface="IBM Plex Sans"/>
              </a:rPr>
              <a:t>Slovensko</a:t>
            </a:r>
          </a:p>
          <a:p>
            <a:pPr algn="l">
              <a:lnSpc>
                <a:spcPts val="821"/>
              </a:lnSpc>
            </a:pPr>
            <a:r>
              <a:rPr lang="en-US" sz="476" spc="-4">
                <a:solidFill>
                  <a:srgbClr val="00215B"/>
                </a:solidFill>
                <a:latin typeface="IBM Plex Sans"/>
              </a:rPr>
              <a:t>Stolica: Bratysława </a:t>
            </a:r>
          </a:p>
          <a:p>
            <a:pPr algn="l">
              <a:lnSpc>
                <a:spcPts val="320"/>
              </a:lnSpc>
            </a:pPr>
            <a:r>
              <a:rPr lang="en-US" sz="476" spc="-4">
                <a:solidFill>
                  <a:srgbClr val="00215B"/>
                </a:solidFill>
                <a:latin typeface="IBM Plex Sans"/>
              </a:rPr>
              <a:t>(Bratislava)</a:t>
            </a:r>
          </a:p>
          <a:p>
            <a:pPr algn="l">
              <a:lnSpc>
                <a:spcPts val="821"/>
              </a:lnSpc>
            </a:pPr>
            <a:r>
              <a:rPr lang="en-US" sz="476" spc="-4">
                <a:solidFill>
                  <a:srgbClr val="00215B"/>
                </a:solidFill>
                <a:latin typeface="IBM Plex Sans"/>
              </a:rPr>
              <a:t>Powierzchnia: 48 702 km²</a:t>
            </a:r>
          </a:p>
          <a:p>
            <a:pPr algn="l">
              <a:lnSpc>
                <a:spcPts val="320"/>
              </a:lnSpc>
            </a:pPr>
            <a:r>
              <a:rPr lang="en-US" sz="476" spc="-4">
                <a:solidFill>
                  <a:srgbClr val="00215B"/>
                </a:solidFill>
                <a:latin typeface="IBM Plex Sans"/>
              </a:rPr>
              <a:t>Liczba ludności: 5,4 mln</a:t>
            </a:r>
          </a:p>
        </p:txBody>
      </p:sp>
      <p:sp>
        <p:nvSpPr>
          <p:cNvPr id="602" name="TextBox 602"/>
          <p:cNvSpPr txBox="1"/>
          <p:nvPr/>
        </p:nvSpPr>
        <p:spPr>
          <a:xfrm>
            <a:off x="15144809" y="1723317"/>
            <a:ext cx="718035" cy="218894"/>
          </a:xfrm>
          <a:prstGeom prst="rect">
            <a:avLst/>
          </a:prstGeom>
        </p:spPr>
        <p:txBody>
          <a:bodyPr lIns="0" tIns="0" rIns="0" bIns="0" rtlCol="0" anchor="t">
            <a:spAutoFit/>
          </a:bodyPr>
          <a:lstStyle/>
          <a:p>
            <a:pPr algn="l">
              <a:lnSpc>
                <a:spcPts val="571"/>
              </a:lnSpc>
            </a:pPr>
            <a:r>
              <a:rPr lang="en-US" sz="476" spc="-4">
                <a:solidFill>
                  <a:srgbClr val="00215B"/>
                </a:solidFill>
                <a:latin typeface="IBM Plex Sans"/>
              </a:rPr>
              <a:t>Stolica: Warszawa Powierzchnia: 307 236 km² Liczba ludności: 36,8 mln</a:t>
            </a:r>
          </a:p>
        </p:txBody>
      </p:sp>
      <p:sp>
        <p:nvSpPr>
          <p:cNvPr id="603" name="TextBox 603"/>
          <p:cNvSpPr txBox="1"/>
          <p:nvPr/>
        </p:nvSpPr>
        <p:spPr>
          <a:xfrm>
            <a:off x="15144809" y="2698469"/>
            <a:ext cx="718035" cy="492179"/>
          </a:xfrm>
          <a:prstGeom prst="rect">
            <a:avLst/>
          </a:prstGeom>
        </p:spPr>
        <p:txBody>
          <a:bodyPr lIns="0" tIns="0" rIns="0" bIns="0" rtlCol="0" anchor="t">
            <a:spAutoFit/>
          </a:bodyPr>
          <a:lstStyle/>
          <a:p>
            <a:pPr algn="l">
              <a:lnSpc>
                <a:spcPts val="571"/>
              </a:lnSpc>
            </a:pPr>
            <a:r>
              <a:rPr lang="en-US" sz="476" spc="-4">
                <a:solidFill>
                  <a:srgbClr val="00215B"/>
                </a:solidFill>
                <a:latin typeface="IBM Plex Sans Bold"/>
              </a:rPr>
              <a:t> </a:t>
            </a:r>
            <a:r>
              <a:rPr lang="en-US" sz="476" spc="-4">
                <a:solidFill>
                  <a:srgbClr val="00215B"/>
                </a:solidFill>
                <a:latin typeface="IBM Plex Sans"/>
              </a:rPr>
              <a:t>lej</a:t>
            </a:r>
          </a:p>
          <a:p>
            <a:pPr algn="l">
              <a:lnSpc>
                <a:spcPts val="571"/>
              </a:lnSpc>
            </a:pPr>
            <a:r>
              <a:rPr lang="en-US" sz="476" spc="-4">
                <a:solidFill>
                  <a:srgbClr val="00215B"/>
                </a:solidFill>
                <a:latin typeface="IBM Plex Sans"/>
              </a:rPr>
              <a:t>România</a:t>
            </a:r>
          </a:p>
          <a:p>
            <a:pPr algn="l">
              <a:lnSpc>
                <a:spcPts val="1072"/>
              </a:lnSpc>
            </a:pPr>
            <a:r>
              <a:rPr lang="en-US" sz="476" spc="-4">
                <a:solidFill>
                  <a:srgbClr val="00215B"/>
                </a:solidFill>
                <a:latin typeface="IBM Plex Sans"/>
              </a:rPr>
              <a:t>Stolica: Bukareszt </a:t>
            </a:r>
          </a:p>
          <a:p>
            <a:pPr algn="l">
              <a:lnSpc>
                <a:spcPts val="238"/>
              </a:lnSpc>
            </a:pPr>
            <a:r>
              <a:rPr lang="en-US" sz="476" spc="-4">
                <a:solidFill>
                  <a:srgbClr val="00215B"/>
                </a:solidFill>
                <a:latin typeface="IBM Plex Sans"/>
              </a:rPr>
              <a:t>(Bucureşti)</a:t>
            </a:r>
          </a:p>
          <a:p>
            <a:pPr algn="l">
              <a:lnSpc>
                <a:spcPts val="904"/>
              </a:lnSpc>
            </a:pPr>
            <a:r>
              <a:rPr lang="en-US" sz="476" spc="-4">
                <a:solidFill>
                  <a:srgbClr val="00215B"/>
                </a:solidFill>
                <a:latin typeface="IBM Plex Sans"/>
              </a:rPr>
              <a:t>Powierzchnia: 234 270 km²</a:t>
            </a:r>
          </a:p>
          <a:p>
            <a:pPr algn="l">
              <a:lnSpc>
                <a:spcPts val="238"/>
              </a:lnSpc>
            </a:pPr>
            <a:r>
              <a:rPr lang="en-US" sz="476" spc="-4">
                <a:solidFill>
                  <a:srgbClr val="00215B"/>
                </a:solidFill>
                <a:latin typeface="IBM Plex Sans"/>
              </a:rPr>
              <a:t>Liczba ludności: 19,1 mln</a:t>
            </a:r>
          </a:p>
        </p:txBody>
      </p:sp>
      <p:sp>
        <p:nvSpPr>
          <p:cNvPr id="604" name="TextBox 604"/>
          <p:cNvSpPr txBox="1"/>
          <p:nvPr/>
        </p:nvSpPr>
        <p:spPr>
          <a:xfrm>
            <a:off x="15144809" y="4640653"/>
            <a:ext cx="718035" cy="424416"/>
          </a:xfrm>
          <a:prstGeom prst="rect">
            <a:avLst/>
          </a:prstGeom>
        </p:spPr>
        <p:txBody>
          <a:bodyPr lIns="0" tIns="0" rIns="0" bIns="0" rtlCol="0" anchor="t">
            <a:spAutoFit/>
          </a:bodyPr>
          <a:lstStyle/>
          <a:p>
            <a:pPr algn="l">
              <a:lnSpc>
                <a:spcPts val="821"/>
              </a:lnSpc>
            </a:pPr>
            <a:r>
              <a:rPr lang="en-US" sz="476" spc="-4">
                <a:solidFill>
                  <a:srgbClr val="00215B"/>
                </a:solidFill>
                <a:latin typeface="IBM Plex Sans"/>
              </a:rPr>
              <a:t>Suomi</a:t>
            </a:r>
          </a:p>
          <a:p>
            <a:pPr algn="l">
              <a:lnSpc>
                <a:spcPts val="821"/>
              </a:lnSpc>
            </a:pPr>
            <a:r>
              <a:rPr lang="en-US" sz="476" spc="-4">
                <a:solidFill>
                  <a:srgbClr val="00215B"/>
                </a:solidFill>
                <a:latin typeface="IBM Plex Sans"/>
              </a:rPr>
              <a:t>Stolica: Helsinki </a:t>
            </a:r>
          </a:p>
          <a:p>
            <a:pPr algn="l">
              <a:lnSpc>
                <a:spcPts val="320"/>
              </a:lnSpc>
            </a:pPr>
            <a:r>
              <a:rPr lang="en-US" sz="476" spc="-4">
                <a:solidFill>
                  <a:srgbClr val="00215B"/>
                </a:solidFill>
                <a:latin typeface="IBM Plex Sans"/>
              </a:rPr>
              <a:t>(Helsingfors)</a:t>
            </a:r>
          </a:p>
          <a:p>
            <a:pPr algn="l">
              <a:lnSpc>
                <a:spcPts val="821"/>
              </a:lnSpc>
            </a:pPr>
            <a:r>
              <a:rPr lang="en-US" sz="476" spc="-4">
                <a:solidFill>
                  <a:srgbClr val="00215B"/>
                </a:solidFill>
                <a:latin typeface="IBM Plex Sans"/>
              </a:rPr>
              <a:t>Powierzchnia: 304 316 km²</a:t>
            </a:r>
          </a:p>
          <a:p>
            <a:pPr algn="l">
              <a:lnSpc>
                <a:spcPts val="320"/>
              </a:lnSpc>
            </a:pPr>
            <a:r>
              <a:rPr lang="en-US" sz="476" spc="-4">
                <a:solidFill>
                  <a:srgbClr val="00215B"/>
                </a:solidFill>
                <a:latin typeface="IBM Plex Sans"/>
              </a:rPr>
              <a:t>Liczba ludności: 5,6 mln</a:t>
            </a:r>
          </a:p>
        </p:txBody>
      </p:sp>
      <p:sp>
        <p:nvSpPr>
          <p:cNvPr id="605" name="TextBox 605"/>
          <p:cNvSpPr txBox="1"/>
          <p:nvPr/>
        </p:nvSpPr>
        <p:spPr>
          <a:xfrm>
            <a:off x="15144809" y="3362937"/>
            <a:ext cx="731461" cy="452991"/>
          </a:xfrm>
          <a:prstGeom prst="rect">
            <a:avLst/>
          </a:prstGeom>
        </p:spPr>
        <p:txBody>
          <a:bodyPr lIns="0" tIns="0" rIns="0" bIns="0" rtlCol="0" anchor="t">
            <a:spAutoFit/>
          </a:bodyPr>
          <a:lstStyle/>
          <a:p>
            <a:pPr algn="l">
              <a:lnSpc>
                <a:spcPts val="1190"/>
              </a:lnSpc>
            </a:pPr>
            <a:r>
              <a:rPr lang="en-US" sz="476" spc="-4">
                <a:solidFill>
                  <a:srgbClr val="00215B"/>
                </a:solidFill>
                <a:latin typeface="IBM Plex Sans"/>
              </a:rPr>
              <a:t>Slovenija</a:t>
            </a:r>
          </a:p>
          <a:p>
            <a:pPr algn="l">
              <a:lnSpc>
                <a:spcPts val="1190"/>
              </a:lnSpc>
            </a:pPr>
            <a:r>
              <a:rPr lang="en-US" sz="476" spc="-4">
                <a:solidFill>
                  <a:srgbClr val="00215B"/>
                </a:solidFill>
                <a:latin typeface="IBM Plex Sans"/>
              </a:rPr>
              <a:t>Stolica: Lublana (Ljubljana)</a:t>
            </a:r>
          </a:p>
          <a:p>
            <a:pPr algn="l">
              <a:lnSpc>
                <a:spcPts val="238"/>
              </a:lnSpc>
            </a:pPr>
            <a:r>
              <a:rPr lang="en-US" sz="476" spc="-4">
                <a:solidFill>
                  <a:srgbClr val="00215B"/>
                </a:solidFill>
                <a:latin typeface="IBM Plex Sans"/>
              </a:rPr>
              <a:t>Powierzchnia: 20 145 km²</a:t>
            </a:r>
          </a:p>
          <a:p>
            <a:pPr algn="l">
              <a:lnSpc>
                <a:spcPts val="904"/>
              </a:lnSpc>
            </a:pPr>
            <a:r>
              <a:rPr lang="en-US" sz="476" spc="-4">
                <a:solidFill>
                  <a:srgbClr val="00215B"/>
                </a:solidFill>
                <a:latin typeface="IBM Plex Sans"/>
              </a:rPr>
              <a:t>Liczba ludności: 2,1 mln</a:t>
            </a:r>
          </a:p>
        </p:txBody>
      </p:sp>
      <p:sp>
        <p:nvSpPr>
          <p:cNvPr id="606" name="TextBox 606"/>
          <p:cNvSpPr txBox="1"/>
          <p:nvPr/>
        </p:nvSpPr>
        <p:spPr>
          <a:xfrm>
            <a:off x="12782677" y="6983442"/>
            <a:ext cx="2126166" cy="427690"/>
          </a:xfrm>
          <a:prstGeom prst="rect">
            <a:avLst/>
          </a:prstGeom>
        </p:spPr>
        <p:txBody>
          <a:bodyPr lIns="0" tIns="0" rIns="0" bIns="0" rtlCol="0" anchor="t">
            <a:spAutoFit/>
          </a:bodyPr>
          <a:lstStyle/>
          <a:p>
            <a:pPr algn="just">
              <a:lnSpc>
                <a:spcPts val="1633"/>
              </a:lnSpc>
            </a:pPr>
            <a:r>
              <a:rPr lang="en-US" sz="1360" spc="-12">
                <a:solidFill>
                  <a:srgbClr val="1D2758"/>
                </a:solidFill>
                <a:latin typeface="IBM Plex Sans"/>
              </a:rPr>
              <a:t>Powierzchnia: 4 103 987 km Liczba ludności: 448,4 mln</a:t>
            </a:r>
          </a:p>
        </p:txBody>
      </p:sp>
      <p:sp>
        <p:nvSpPr>
          <p:cNvPr id="607" name="TextBox 607"/>
          <p:cNvSpPr txBox="1"/>
          <p:nvPr/>
        </p:nvSpPr>
        <p:spPr>
          <a:xfrm>
            <a:off x="13542310" y="7759582"/>
            <a:ext cx="2716630" cy="778070"/>
          </a:xfrm>
          <a:prstGeom prst="rect">
            <a:avLst/>
          </a:prstGeom>
        </p:spPr>
        <p:txBody>
          <a:bodyPr lIns="0" tIns="0" rIns="0" bIns="0" rtlCol="0" anchor="t">
            <a:spAutoFit/>
          </a:bodyPr>
          <a:lstStyle/>
          <a:p>
            <a:pPr algn="just">
              <a:lnSpc>
                <a:spcPts val="1541"/>
              </a:lnSpc>
            </a:pPr>
            <a:r>
              <a:rPr lang="en-US" sz="1110" spc="-9">
                <a:solidFill>
                  <a:srgbClr val="1D2758"/>
                </a:solidFill>
                <a:latin typeface="IBM Plex Sans"/>
              </a:rPr>
              <a:t>Państwa Unii Europejskiej (sierpień 2023 r.) Kraje kandydujące</a:t>
            </a:r>
          </a:p>
          <a:p>
            <a:pPr algn="l">
              <a:lnSpc>
                <a:spcPts val="1541"/>
              </a:lnSpc>
            </a:pPr>
            <a:r>
              <a:rPr lang="en-US" sz="1110" spc="-9">
                <a:solidFill>
                  <a:srgbClr val="1D2758"/>
                </a:solidFill>
                <a:latin typeface="IBM Plex Sans"/>
              </a:rPr>
              <a:t>Potencjalne kraje kandydujące</a:t>
            </a:r>
          </a:p>
          <a:p>
            <a:pPr algn="l">
              <a:lnSpc>
                <a:spcPts val="1541"/>
              </a:lnSpc>
            </a:pPr>
            <a:r>
              <a:rPr lang="en-US" sz="1110" spc="-9">
                <a:solidFill>
                  <a:srgbClr val="1D2758"/>
                </a:solidFill>
                <a:latin typeface="IBM Plex Sans"/>
              </a:rPr>
              <a:t>Inne państwa</a:t>
            </a:r>
          </a:p>
        </p:txBody>
      </p:sp>
      <p:sp>
        <p:nvSpPr>
          <p:cNvPr id="608" name="TextBox 608"/>
          <p:cNvSpPr txBox="1"/>
          <p:nvPr/>
        </p:nvSpPr>
        <p:spPr>
          <a:xfrm>
            <a:off x="13173202" y="8970808"/>
            <a:ext cx="3983270" cy="665262"/>
          </a:xfrm>
          <a:prstGeom prst="rect">
            <a:avLst/>
          </a:prstGeom>
        </p:spPr>
        <p:txBody>
          <a:bodyPr lIns="0" tIns="0" rIns="0" bIns="0" rtlCol="0" anchor="t">
            <a:spAutoFit/>
          </a:bodyPr>
          <a:lstStyle/>
          <a:p>
            <a:pPr algn="l">
              <a:lnSpc>
                <a:spcPts val="1285"/>
              </a:lnSpc>
            </a:pPr>
            <a:r>
              <a:rPr lang="en-US" sz="1071" spc="-9">
                <a:solidFill>
                  <a:srgbClr val="1D2758"/>
                </a:solidFill>
                <a:latin typeface="IBM Plex Sans"/>
              </a:rPr>
              <a:t>Kosovo (*) - Użycie tej nazwy nie wpływa na stanowiska w sprawie statusu Kosowa i jest zgodne z rezolucją Rady Bezpieczeństwa ONZ 1244(1999) oraz z opinią Międzynarodowego Trybunału Sprawiedliwości w sprawie Deklaracji niepodległości Kosowa.</a:t>
            </a:r>
          </a:p>
        </p:txBody>
      </p:sp>
      <p:sp>
        <p:nvSpPr>
          <p:cNvPr id="609" name="TextBox 609"/>
          <p:cNvSpPr txBox="1"/>
          <p:nvPr/>
        </p:nvSpPr>
        <p:spPr>
          <a:xfrm>
            <a:off x="12736322" y="9989933"/>
            <a:ext cx="118387" cy="140299"/>
          </a:xfrm>
          <a:prstGeom prst="rect">
            <a:avLst/>
          </a:prstGeom>
        </p:spPr>
        <p:txBody>
          <a:bodyPr lIns="0" tIns="0" rIns="0" bIns="0" rtlCol="0" anchor="t">
            <a:spAutoFit/>
          </a:bodyPr>
          <a:lstStyle/>
          <a:p>
            <a:pPr algn="just">
              <a:lnSpc>
                <a:spcPts val="564"/>
              </a:lnSpc>
            </a:pPr>
            <a:r>
              <a:rPr lang="en-US" sz="380" spc="-3">
                <a:solidFill>
                  <a:srgbClr val="1D2758"/>
                </a:solidFill>
                <a:latin typeface="IBM Plex Sans"/>
              </a:rPr>
              <a:t>Print PDF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638591" y="-386117"/>
            <a:ext cx="7180515" cy="10673117"/>
            <a:chOff x="0" y="0"/>
            <a:chExt cx="3175000" cy="4719320"/>
          </a:xfrm>
        </p:grpSpPr>
        <p:sp>
          <p:nvSpPr>
            <p:cNvPr id="3" name="Freeform 3"/>
            <p:cNvSpPr/>
            <p:nvPr/>
          </p:nvSpPr>
          <p:spPr>
            <a:xfrm>
              <a:off x="20320" y="21590"/>
              <a:ext cx="3154680" cy="4697730"/>
            </a:xfrm>
            <a:custGeom>
              <a:avLst/>
              <a:gdLst/>
              <a:ahLst/>
              <a:cxnLst/>
              <a:rect l="l" t="t" r="r" b="b"/>
              <a:pathLst>
                <a:path w="3154680" h="4697730">
                  <a:moveTo>
                    <a:pt x="3154680" y="4697730"/>
                  </a:moveTo>
                  <a:lnTo>
                    <a:pt x="215900" y="4697730"/>
                  </a:lnTo>
                  <a:cubicBezTo>
                    <a:pt x="215900" y="4697730"/>
                    <a:pt x="215900" y="4654550"/>
                    <a:pt x="194310" y="4611370"/>
                  </a:cubicBezTo>
                  <a:cubicBezTo>
                    <a:pt x="172720" y="4568190"/>
                    <a:pt x="172720" y="4461510"/>
                    <a:pt x="172720" y="4418330"/>
                  </a:cubicBezTo>
                  <a:cubicBezTo>
                    <a:pt x="172720" y="4375150"/>
                    <a:pt x="86360" y="4246880"/>
                    <a:pt x="86360" y="4246880"/>
                  </a:cubicBezTo>
                  <a:cubicBezTo>
                    <a:pt x="0" y="4118610"/>
                    <a:pt x="21590" y="3967480"/>
                    <a:pt x="21590" y="3925570"/>
                  </a:cubicBezTo>
                  <a:cubicBezTo>
                    <a:pt x="21590" y="3882390"/>
                    <a:pt x="43180" y="3818890"/>
                    <a:pt x="86360" y="3754120"/>
                  </a:cubicBezTo>
                  <a:cubicBezTo>
                    <a:pt x="129540" y="3689350"/>
                    <a:pt x="129540" y="3517900"/>
                    <a:pt x="129540" y="3517900"/>
                  </a:cubicBezTo>
                  <a:lnTo>
                    <a:pt x="129540" y="3389630"/>
                  </a:lnTo>
                  <a:lnTo>
                    <a:pt x="129540" y="3261360"/>
                  </a:lnTo>
                  <a:lnTo>
                    <a:pt x="172720" y="3133090"/>
                  </a:lnTo>
                  <a:lnTo>
                    <a:pt x="151130" y="3004820"/>
                  </a:lnTo>
                  <a:cubicBezTo>
                    <a:pt x="151130" y="3004820"/>
                    <a:pt x="129540" y="2918460"/>
                    <a:pt x="151130" y="2876550"/>
                  </a:cubicBezTo>
                  <a:cubicBezTo>
                    <a:pt x="172720" y="2833370"/>
                    <a:pt x="151130" y="2854960"/>
                    <a:pt x="151130" y="2833370"/>
                  </a:cubicBezTo>
                  <a:cubicBezTo>
                    <a:pt x="151130" y="2811780"/>
                    <a:pt x="151130" y="2768600"/>
                    <a:pt x="151130" y="2768600"/>
                  </a:cubicBezTo>
                  <a:lnTo>
                    <a:pt x="151130" y="2531110"/>
                  </a:lnTo>
                  <a:lnTo>
                    <a:pt x="237490" y="2316480"/>
                  </a:lnTo>
                  <a:lnTo>
                    <a:pt x="259080" y="1995170"/>
                  </a:lnTo>
                  <a:lnTo>
                    <a:pt x="302260" y="1737360"/>
                  </a:lnTo>
                  <a:cubicBezTo>
                    <a:pt x="302260" y="1737360"/>
                    <a:pt x="302260" y="1416050"/>
                    <a:pt x="302260" y="1394460"/>
                  </a:cubicBezTo>
                  <a:cubicBezTo>
                    <a:pt x="302260" y="1372870"/>
                    <a:pt x="302260" y="1223010"/>
                    <a:pt x="280670" y="1179830"/>
                  </a:cubicBezTo>
                  <a:cubicBezTo>
                    <a:pt x="259080" y="1136650"/>
                    <a:pt x="387350" y="793750"/>
                    <a:pt x="387350" y="793750"/>
                  </a:cubicBezTo>
                  <a:lnTo>
                    <a:pt x="452120" y="557530"/>
                  </a:lnTo>
                  <a:cubicBezTo>
                    <a:pt x="452120" y="557530"/>
                    <a:pt x="452120" y="257810"/>
                    <a:pt x="473710" y="193040"/>
                  </a:cubicBezTo>
                  <a:cubicBezTo>
                    <a:pt x="495300" y="128270"/>
                    <a:pt x="560070" y="86360"/>
                    <a:pt x="560070" y="86360"/>
                  </a:cubicBezTo>
                  <a:cubicBezTo>
                    <a:pt x="560070" y="86360"/>
                    <a:pt x="624840" y="64770"/>
                    <a:pt x="624840" y="64770"/>
                  </a:cubicBezTo>
                  <a:cubicBezTo>
                    <a:pt x="668020" y="21590"/>
                    <a:pt x="731520" y="21590"/>
                    <a:pt x="731520" y="21590"/>
                  </a:cubicBezTo>
                  <a:cubicBezTo>
                    <a:pt x="731520" y="21590"/>
                    <a:pt x="881380" y="0"/>
                    <a:pt x="924560" y="21590"/>
                  </a:cubicBezTo>
                  <a:cubicBezTo>
                    <a:pt x="967740" y="43180"/>
                    <a:pt x="1139190" y="43180"/>
                    <a:pt x="1139190" y="43180"/>
                  </a:cubicBezTo>
                  <a:cubicBezTo>
                    <a:pt x="1203960" y="0"/>
                    <a:pt x="1332230" y="64770"/>
                    <a:pt x="1332230" y="64770"/>
                  </a:cubicBezTo>
                  <a:lnTo>
                    <a:pt x="1525270" y="86360"/>
                  </a:lnTo>
                  <a:cubicBezTo>
                    <a:pt x="1611630" y="43180"/>
                    <a:pt x="1718310" y="64770"/>
                    <a:pt x="1718310" y="64770"/>
                  </a:cubicBezTo>
                  <a:cubicBezTo>
                    <a:pt x="1718310" y="64770"/>
                    <a:pt x="1824990" y="64770"/>
                    <a:pt x="1868170" y="86360"/>
                  </a:cubicBezTo>
                  <a:cubicBezTo>
                    <a:pt x="1911350" y="107950"/>
                    <a:pt x="1996440" y="86360"/>
                    <a:pt x="1996440" y="86360"/>
                  </a:cubicBezTo>
                  <a:lnTo>
                    <a:pt x="2039620" y="107950"/>
                  </a:lnTo>
                  <a:cubicBezTo>
                    <a:pt x="2082800" y="86360"/>
                    <a:pt x="2125980" y="107950"/>
                    <a:pt x="2125980" y="107950"/>
                  </a:cubicBezTo>
                  <a:cubicBezTo>
                    <a:pt x="2169160" y="151130"/>
                    <a:pt x="2319020" y="151130"/>
                    <a:pt x="2319020" y="151130"/>
                  </a:cubicBezTo>
                  <a:lnTo>
                    <a:pt x="2447290" y="172720"/>
                  </a:lnTo>
                  <a:cubicBezTo>
                    <a:pt x="2490470" y="194310"/>
                    <a:pt x="2597150" y="172720"/>
                    <a:pt x="2597150" y="172720"/>
                  </a:cubicBezTo>
                  <a:cubicBezTo>
                    <a:pt x="2597150" y="172720"/>
                    <a:pt x="2768600" y="129540"/>
                    <a:pt x="2854960" y="129540"/>
                  </a:cubicBezTo>
                  <a:cubicBezTo>
                    <a:pt x="2941320" y="129540"/>
                    <a:pt x="3154680" y="172720"/>
                    <a:pt x="3154680" y="172720"/>
                  </a:cubicBezTo>
                  <a:lnTo>
                    <a:pt x="3154680" y="4697730"/>
                  </a:lnTo>
                  <a:close/>
                </a:path>
              </a:pathLst>
            </a:custGeom>
            <a:blipFill>
              <a:blip r:embed="rId2">
                <a:alphaModFix amt="71000"/>
              </a:blip>
              <a:stretch>
                <a:fillRect l="-62883" r="-62883"/>
              </a:stretch>
            </a:blipFill>
          </p:spPr>
        </p:sp>
        <p:sp>
          <p:nvSpPr>
            <p:cNvPr id="4" name="Freeform 4"/>
            <p:cNvSpPr/>
            <p:nvPr/>
          </p:nvSpPr>
          <p:spPr>
            <a:xfrm>
              <a:off x="0" y="0"/>
              <a:ext cx="3175000" cy="4719320"/>
            </a:xfrm>
            <a:custGeom>
              <a:avLst/>
              <a:gdLst/>
              <a:ahLst/>
              <a:cxnLst/>
              <a:rect l="l" t="t" r="r" b="b"/>
              <a:pathLst>
                <a:path w="3175000" h="4719320">
                  <a:moveTo>
                    <a:pt x="3175000" y="4719320"/>
                  </a:moveTo>
                  <a:lnTo>
                    <a:pt x="0" y="4719320"/>
                  </a:lnTo>
                  <a:lnTo>
                    <a:pt x="0" y="0"/>
                  </a:lnTo>
                  <a:lnTo>
                    <a:pt x="3175000" y="0"/>
                  </a:lnTo>
                  <a:lnTo>
                    <a:pt x="3175000" y="4719320"/>
                  </a:lnTo>
                  <a:close/>
                </a:path>
              </a:pathLst>
            </a:custGeom>
            <a:blipFill>
              <a:blip r:embed="rId3">
                <a:alphaModFix amt="71000"/>
              </a:blip>
              <a:stretch>
                <a:fillRect l="-4322" t="-3535" r="-518"/>
              </a:stretch>
            </a:blipFill>
          </p:spPr>
        </p:sp>
      </p:grpSp>
      <p:grpSp>
        <p:nvGrpSpPr>
          <p:cNvPr id="5" name="Group 5"/>
          <p:cNvGrpSpPr>
            <a:grpSpLocks noChangeAspect="1"/>
          </p:cNvGrpSpPr>
          <p:nvPr/>
        </p:nvGrpSpPr>
        <p:grpSpPr>
          <a:xfrm>
            <a:off x="0" y="-102870"/>
            <a:ext cx="5943144" cy="10814992"/>
            <a:chOff x="0" y="0"/>
            <a:chExt cx="2959100" cy="5384800"/>
          </a:xfrm>
        </p:grpSpPr>
        <p:sp>
          <p:nvSpPr>
            <p:cNvPr id="6" name="Freeform 6"/>
            <p:cNvSpPr/>
            <p:nvPr/>
          </p:nvSpPr>
          <p:spPr>
            <a:xfrm>
              <a:off x="0" y="0"/>
              <a:ext cx="2908300" cy="5372100"/>
            </a:xfrm>
            <a:custGeom>
              <a:avLst/>
              <a:gdLst/>
              <a:ahLst/>
              <a:cxnLst/>
              <a:rect l="l" t="t" r="r" b="b"/>
              <a:pathLst>
                <a:path w="2908300" h="5372100">
                  <a:moveTo>
                    <a:pt x="2908300" y="774700"/>
                  </a:moveTo>
                  <a:cubicBezTo>
                    <a:pt x="2908300" y="685800"/>
                    <a:pt x="2838450" y="527050"/>
                    <a:pt x="2838450" y="527050"/>
                  </a:cubicBezTo>
                  <a:cubicBezTo>
                    <a:pt x="2838450" y="527050"/>
                    <a:pt x="2774950" y="412750"/>
                    <a:pt x="2736850" y="374650"/>
                  </a:cubicBezTo>
                  <a:cubicBezTo>
                    <a:pt x="2698750" y="336550"/>
                    <a:pt x="2736850" y="273050"/>
                    <a:pt x="2736850" y="222250"/>
                  </a:cubicBezTo>
                  <a:cubicBezTo>
                    <a:pt x="2736850" y="171450"/>
                    <a:pt x="2673350" y="6350"/>
                    <a:pt x="2673350" y="6350"/>
                  </a:cubicBezTo>
                  <a:lnTo>
                    <a:pt x="2670810" y="6350"/>
                  </a:lnTo>
                  <a:lnTo>
                    <a:pt x="2667000" y="0"/>
                  </a:lnTo>
                  <a:lnTo>
                    <a:pt x="2438400" y="0"/>
                  </a:lnTo>
                  <a:lnTo>
                    <a:pt x="0" y="0"/>
                  </a:lnTo>
                  <a:lnTo>
                    <a:pt x="0" y="12700"/>
                  </a:lnTo>
                  <a:lnTo>
                    <a:pt x="0" y="548640"/>
                  </a:lnTo>
                  <a:lnTo>
                    <a:pt x="0" y="5346700"/>
                  </a:lnTo>
                  <a:lnTo>
                    <a:pt x="228600" y="5346700"/>
                  </a:lnTo>
                  <a:cubicBezTo>
                    <a:pt x="279400" y="5372100"/>
                    <a:pt x="533400" y="5295900"/>
                    <a:pt x="533400" y="5295900"/>
                  </a:cubicBezTo>
                  <a:lnTo>
                    <a:pt x="736600" y="5270500"/>
                  </a:lnTo>
                  <a:lnTo>
                    <a:pt x="927100" y="5270500"/>
                  </a:lnTo>
                  <a:cubicBezTo>
                    <a:pt x="927100" y="5270500"/>
                    <a:pt x="1079500" y="5283200"/>
                    <a:pt x="1104900" y="5295900"/>
                  </a:cubicBezTo>
                  <a:cubicBezTo>
                    <a:pt x="1130300" y="5308600"/>
                    <a:pt x="1219200" y="5334000"/>
                    <a:pt x="1282700" y="5308600"/>
                  </a:cubicBezTo>
                  <a:cubicBezTo>
                    <a:pt x="1346200" y="5283200"/>
                    <a:pt x="1460500" y="5308600"/>
                    <a:pt x="1460500" y="5308600"/>
                  </a:cubicBezTo>
                  <a:lnTo>
                    <a:pt x="1714500" y="5321300"/>
                  </a:lnTo>
                  <a:lnTo>
                    <a:pt x="1866900" y="5270500"/>
                  </a:lnTo>
                  <a:cubicBezTo>
                    <a:pt x="1866900" y="5270500"/>
                    <a:pt x="1955800" y="5283200"/>
                    <a:pt x="2006600" y="5295900"/>
                  </a:cubicBezTo>
                  <a:cubicBezTo>
                    <a:pt x="2057400" y="5308600"/>
                    <a:pt x="2146300" y="5308600"/>
                    <a:pt x="2146300" y="5308600"/>
                  </a:cubicBezTo>
                  <a:cubicBezTo>
                    <a:pt x="2146300" y="5308600"/>
                    <a:pt x="2247900" y="5295900"/>
                    <a:pt x="2413000" y="5270500"/>
                  </a:cubicBezTo>
                  <a:cubicBezTo>
                    <a:pt x="2578100" y="5245100"/>
                    <a:pt x="2552700" y="4965700"/>
                    <a:pt x="2552700" y="4927600"/>
                  </a:cubicBezTo>
                  <a:cubicBezTo>
                    <a:pt x="2552700" y="4889500"/>
                    <a:pt x="2552700" y="4673600"/>
                    <a:pt x="2578100" y="4546600"/>
                  </a:cubicBezTo>
                  <a:cubicBezTo>
                    <a:pt x="2603500" y="4419600"/>
                    <a:pt x="2641600" y="4368800"/>
                    <a:pt x="2641600" y="4368800"/>
                  </a:cubicBezTo>
                  <a:cubicBezTo>
                    <a:pt x="2641600" y="4368800"/>
                    <a:pt x="2717800" y="4038600"/>
                    <a:pt x="2730500" y="3987800"/>
                  </a:cubicBezTo>
                  <a:cubicBezTo>
                    <a:pt x="2743200" y="3937000"/>
                    <a:pt x="2730500" y="3873500"/>
                    <a:pt x="2705100" y="3835400"/>
                  </a:cubicBezTo>
                  <a:cubicBezTo>
                    <a:pt x="2679700" y="3797300"/>
                    <a:pt x="2705100" y="3644900"/>
                    <a:pt x="2692400" y="3606800"/>
                  </a:cubicBezTo>
                  <a:cubicBezTo>
                    <a:pt x="2679700" y="3568700"/>
                    <a:pt x="2692400" y="3416300"/>
                    <a:pt x="2692400" y="3416300"/>
                  </a:cubicBezTo>
                  <a:cubicBezTo>
                    <a:pt x="2692400" y="3416300"/>
                    <a:pt x="2667000" y="3289300"/>
                    <a:pt x="2667000" y="3251200"/>
                  </a:cubicBezTo>
                  <a:cubicBezTo>
                    <a:pt x="2667000" y="3213100"/>
                    <a:pt x="2730500" y="3048000"/>
                    <a:pt x="2730500" y="3048000"/>
                  </a:cubicBezTo>
                  <a:cubicBezTo>
                    <a:pt x="2730500" y="3048000"/>
                    <a:pt x="2717800" y="2717800"/>
                    <a:pt x="2717800" y="2692400"/>
                  </a:cubicBezTo>
                  <a:cubicBezTo>
                    <a:pt x="2832100" y="2590800"/>
                    <a:pt x="2821940" y="2438400"/>
                    <a:pt x="2821940" y="2438400"/>
                  </a:cubicBezTo>
                  <a:cubicBezTo>
                    <a:pt x="2830830" y="2373630"/>
                    <a:pt x="2806700" y="2260600"/>
                    <a:pt x="2806700" y="2260600"/>
                  </a:cubicBezTo>
                  <a:lnTo>
                    <a:pt x="2806700" y="2178050"/>
                  </a:lnTo>
                  <a:cubicBezTo>
                    <a:pt x="2807970" y="2172970"/>
                    <a:pt x="2809240" y="2167890"/>
                    <a:pt x="2809240" y="2162810"/>
                  </a:cubicBezTo>
                  <a:cubicBezTo>
                    <a:pt x="2811780" y="2082800"/>
                    <a:pt x="2810510" y="2034540"/>
                    <a:pt x="2809240" y="2014220"/>
                  </a:cubicBezTo>
                  <a:cubicBezTo>
                    <a:pt x="2809240" y="2010410"/>
                    <a:pt x="2809240" y="2006600"/>
                    <a:pt x="2809240" y="2002790"/>
                  </a:cubicBezTo>
                  <a:cubicBezTo>
                    <a:pt x="2809240" y="2002790"/>
                    <a:pt x="2809240" y="2002790"/>
                    <a:pt x="2809240" y="2002790"/>
                  </a:cubicBezTo>
                  <a:cubicBezTo>
                    <a:pt x="2806700" y="1955800"/>
                    <a:pt x="2794000" y="1917700"/>
                    <a:pt x="2794000" y="1917700"/>
                  </a:cubicBezTo>
                  <a:lnTo>
                    <a:pt x="2768600" y="1765300"/>
                  </a:lnTo>
                  <a:lnTo>
                    <a:pt x="2819400" y="1625600"/>
                  </a:lnTo>
                  <a:cubicBezTo>
                    <a:pt x="2819400" y="1625600"/>
                    <a:pt x="2806700" y="1422400"/>
                    <a:pt x="2794000" y="1295400"/>
                  </a:cubicBezTo>
                  <a:cubicBezTo>
                    <a:pt x="2781300" y="1168400"/>
                    <a:pt x="2844800" y="1092200"/>
                    <a:pt x="2844800" y="1092200"/>
                  </a:cubicBezTo>
                  <a:cubicBezTo>
                    <a:pt x="2844800" y="1092200"/>
                    <a:pt x="2908300" y="863600"/>
                    <a:pt x="2908300" y="774700"/>
                  </a:cubicBezTo>
                  <a:close/>
                </a:path>
              </a:pathLst>
            </a:custGeom>
            <a:blipFill>
              <a:blip r:embed="rId4">
                <a:alphaModFix amt="73000"/>
              </a:blip>
              <a:stretch>
                <a:fillRect l="-114550" r="-114550"/>
              </a:stretch>
            </a:blipFill>
          </p:spPr>
        </p:sp>
        <p:sp>
          <p:nvSpPr>
            <p:cNvPr id="7" name="Freeform 7"/>
            <p:cNvSpPr/>
            <p:nvPr/>
          </p:nvSpPr>
          <p:spPr>
            <a:xfrm>
              <a:off x="2438400" y="0"/>
              <a:ext cx="520700" cy="5384800"/>
            </a:xfrm>
            <a:custGeom>
              <a:avLst/>
              <a:gdLst/>
              <a:ahLst/>
              <a:cxnLst/>
              <a:rect l="l" t="t" r="r" b="b"/>
              <a:pathLst>
                <a:path w="520700" h="5384800">
                  <a:moveTo>
                    <a:pt x="520700" y="5384800"/>
                  </a:moveTo>
                  <a:lnTo>
                    <a:pt x="0" y="5384800"/>
                  </a:lnTo>
                  <a:lnTo>
                    <a:pt x="0" y="0"/>
                  </a:lnTo>
                  <a:lnTo>
                    <a:pt x="520700" y="0"/>
                  </a:lnTo>
                  <a:lnTo>
                    <a:pt x="520700" y="5384800"/>
                  </a:lnTo>
                  <a:close/>
                </a:path>
              </a:pathLst>
            </a:custGeom>
            <a:blipFill>
              <a:blip r:embed="rId5">
                <a:alphaModFix amt="73000"/>
              </a:blip>
              <a:stretch>
                <a:fillRect l="-99272" r="-35995"/>
              </a:stretch>
            </a:blipFill>
          </p:spPr>
        </p:sp>
      </p:grpSp>
      <p:sp>
        <p:nvSpPr>
          <p:cNvPr id="8" name="TextBox 8"/>
          <p:cNvSpPr txBox="1"/>
          <p:nvPr/>
        </p:nvSpPr>
        <p:spPr>
          <a:xfrm>
            <a:off x="639237" y="1404211"/>
            <a:ext cx="17469627" cy="8014207"/>
          </a:xfrm>
          <a:prstGeom prst="rect">
            <a:avLst/>
          </a:prstGeom>
        </p:spPr>
        <p:txBody>
          <a:bodyPr lIns="0" tIns="0" rIns="0" bIns="0" rtlCol="0" anchor="t">
            <a:spAutoFit/>
          </a:bodyPr>
          <a:lstStyle/>
          <a:p>
            <a:pPr marL="0" lvl="0" indent="0" algn="l">
              <a:lnSpc>
                <a:spcPts val="2798"/>
              </a:lnSpc>
              <a:spcBef>
                <a:spcPct val="0"/>
              </a:spcBef>
            </a:pPr>
            <a:endParaRPr/>
          </a:p>
          <a:p>
            <a:pPr marL="0" lvl="0" indent="0" algn="l">
              <a:lnSpc>
                <a:spcPts val="2798"/>
              </a:lnSpc>
              <a:spcBef>
                <a:spcPct val="0"/>
              </a:spcBef>
            </a:pPr>
            <a:r>
              <a:rPr lang="en-US" sz="1998" u="none" strike="noStrike" spc="39">
                <a:solidFill>
                  <a:srgbClr val="FFFFFF"/>
                </a:solidFill>
                <a:latin typeface="Now"/>
              </a:rPr>
              <a:t> </a:t>
            </a:r>
          </a:p>
          <a:p>
            <a:pPr marL="0" lvl="0" indent="0" algn="l">
              <a:lnSpc>
                <a:spcPts val="2798"/>
              </a:lnSpc>
              <a:spcBef>
                <a:spcPct val="0"/>
              </a:spcBef>
            </a:pPr>
            <a:r>
              <a:rPr lang="en-US" sz="1998" u="none" strike="noStrike" spc="39">
                <a:solidFill>
                  <a:srgbClr val="FFFFFF"/>
                </a:solidFill>
                <a:latin typeface="Now"/>
              </a:rPr>
              <a:t>Po II wojnie światowej Polska została wyłączona z procesów integracyjnych państw Unii Europejskiej. Znajdowała się bowiem w strefie wpływów ZSRR i rządy sprawowała partia komunistyczna. Dopiero upadek władzy komunistycznej w roku 1989 stworzył Polsce możliwość wyboru, czy chce należeć do Unii.</a:t>
            </a:r>
          </a:p>
          <a:p>
            <a:pPr marL="0" lvl="0" indent="0" algn="l">
              <a:lnSpc>
                <a:spcPts val="2798"/>
              </a:lnSpc>
              <a:spcBef>
                <a:spcPct val="0"/>
              </a:spcBef>
            </a:pPr>
            <a:r>
              <a:rPr lang="en-US" sz="1998" u="none" strike="noStrike" spc="39">
                <a:solidFill>
                  <a:srgbClr val="FFFFFF"/>
                </a:solidFill>
                <a:latin typeface="Now"/>
              </a:rPr>
              <a:t>Integracja Polski z UE trwała wiele lat, gdyż proces ten wymagał dostosowania państwa do reguł prawnych i ekonomicznych organizacji.</a:t>
            </a:r>
          </a:p>
          <a:p>
            <a:pPr marL="0" lvl="0" indent="0" algn="l">
              <a:lnSpc>
                <a:spcPts val="2798"/>
              </a:lnSpc>
              <a:spcBef>
                <a:spcPct val="0"/>
              </a:spcBef>
            </a:pPr>
            <a:r>
              <a:rPr lang="en-US" sz="1998" u="none" strike="noStrike" spc="39">
                <a:solidFill>
                  <a:srgbClr val="FFFFFF"/>
                </a:solidFill>
                <a:latin typeface="Now"/>
              </a:rPr>
              <a:t>Kryteria członkostwa w Unii Europejskiej, które musiały spełnić Polska i inne kandydujące państwa:</a:t>
            </a:r>
          </a:p>
          <a:p>
            <a:pPr marL="0" lvl="0" indent="0" algn="l">
              <a:lnSpc>
                <a:spcPts val="2798"/>
              </a:lnSpc>
              <a:spcBef>
                <a:spcPct val="0"/>
              </a:spcBef>
            </a:pPr>
            <a:r>
              <a:rPr lang="en-US" sz="1998" u="none" strike="noStrike" spc="39">
                <a:solidFill>
                  <a:srgbClr val="FFFFFF"/>
                </a:solidFill>
                <a:latin typeface="Now"/>
              </a:rPr>
              <a:t> </a:t>
            </a:r>
          </a:p>
          <a:p>
            <a:pPr marL="0" lvl="0" indent="0" algn="l">
              <a:lnSpc>
                <a:spcPts val="2798"/>
              </a:lnSpc>
              <a:spcBef>
                <a:spcPct val="0"/>
              </a:spcBef>
            </a:pPr>
            <a:r>
              <a:rPr lang="en-US" sz="1998" u="none" strike="noStrike" spc="39">
                <a:solidFill>
                  <a:srgbClr val="FFFFFF"/>
                </a:solidFill>
                <a:latin typeface="Now"/>
                <a:ea typeface="Now"/>
              </a:rPr>
              <a:t>● Stworzenie instytucji gwarantujących demokrację, praworządność, poszanowanie praw człowieka i mniejszości narodowych.</a:t>
            </a:r>
          </a:p>
          <a:p>
            <a:pPr marL="0" lvl="0" indent="0" algn="l">
              <a:lnSpc>
                <a:spcPts val="2798"/>
              </a:lnSpc>
              <a:spcBef>
                <a:spcPct val="0"/>
              </a:spcBef>
            </a:pPr>
            <a:r>
              <a:rPr lang="en-US" sz="1998" u="none" strike="noStrike" spc="39">
                <a:solidFill>
                  <a:srgbClr val="FFFFFF"/>
                </a:solidFill>
                <a:latin typeface="Now"/>
              </a:rPr>
              <a:t> </a:t>
            </a:r>
          </a:p>
          <a:p>
            <a:pPr marL="0" lvl="0" indent="0" algn="l">
              <a:lnSpc>
                <a:spcPts val="2798"/>
              </a:lnSpc>
              <a:spcBef>
                <a:spcPct val="0"/>
              </a:spcBef>
            </a:pPr>
            <a:r>
              <a:rPr lang="en-US" sz="1998" u="none" strike="noStrike" spc="39">
                <a:solidFill>
                  <a:srgbClr val="FFFFFF"/>
                </a:solidFill>
                <a:latin typeface="Now"/>
                <a:ea typeface="Now"/>
              </a:rPr>
              <a:t>● Posiadanie sprawnej gospodarki rynkowej zdolnej do konkurowania wewnątrz Unii Europejskiej.</a:t>
            </a:r>
          </a:p>
          <a:p>
            <a:pPr marL="0" lvl="0" indent="0" algn="l">
              <a:lnSpc>
                <a:spcPts val="2798"/>
              </a:lnSpc>
              <a:spcBef>
                <a:spcPct val="0"/>
              </a:spcBef>
            </a:pPr>
            <a:r>
              <a:rPr lang="en-US" sz="1998" u="none" strike="noStrike" spc="39">
                <a:solidFill>
                  <a:srgbClr val="FFFFFF"/>
                </a:solidFill>
                <a:latin typeface="Now"/>
              </a:rPr>
              <a:t> </a:t>
            </a:r>
          </a:p>
          <a:p>
            <a:pPr marL="0" lvl="0" indent="0" algn="l">
              <a:lnSpc>
                <a:spcPts val="2798"/>
              </a:lnSpc>
              <a:spcBef>
                <a:spcPct val="0"/>
              </a:spcBef>
            </a:pPr>
            <a:r>
              <a:rPr lang="en-US" sz="1998" u="none" strike="noStrike" spc="39">
                <a:solidFill>
                  <a:srgbClr val="FFFFFF"/>
                </a:solidFill>
                <a:latin typeface="Now"/>
                <a:ea typeface="Now"/>
              </a:rPr>
              <a:t>● Zdolność do wywiązywania się z zobowiązań dotyczących członkostwa, zwłaszcza unii politycznej oraz gospodarczo‑walutowej.</a:t>
            </a:r>
          </a:p>
          <a:p>
            <a:pPr marL="0" lvl="0" indent="0" algn="l">
              <a:lnSpc>
                <a:spcPts val="2798"/>
              </a:lnSpc>
              <a:spcBef>
                <a:spcPct val="0"/>
              </a:spcBef>
            </a:pPr>
            <a:r>
              <a:rPr lang="en-US" sz="1998" u="none" strike="noStrike" spc="39">
                <a:solidFill>
                  <a:srgbClr val="FFFFFF"/>
                </a:solidFill>
                <a:latin typeface="Now"/>
              </a:rPr>
              <a:t> </a:t>
            </a:r>
          </a:p>
          <a:p>
            <a:pPr marL="0" lvl="0" indent="0" algn="l">
              <a:lnSpc>
                <a:spcPts val="2798"/>
              </a:lnSpc>
              <a:spcBef>
                <a:spcPct val="0"/>
              </a:spcBef>
            </a:pPr>
            <a:r>
              <a:rPr lang="en-US" sz="1998" u="none" strike="noStrike" spc="39">
                <a:solidFill>
                  <a:srgbClr val="FFFFFF"/>
                </a:solidFill>
                <a:latin typeface="Now"/>
              </a:rPr>
              <a:t>Członkostwo było ważne dla Polski, ponieważ dawało szansę na szybki rozwój gospodarczo- społeczny, możliwość przyspieszenia przemian politycznych i ekonomicznych, a także zwiększało poczucie bezpieczeństwa. Możliwe było także dzięki temu wzmocnienie demokracji i poszanowania praw człowieka oraz przyjęcie wysokich standardów w zakresie zdrowia, pracy i edukacji.</a:t>
            </a:r>
          </a:p>
          <a:p>
            <a:pPr marL="0" lvl="0" indent="0" algn="l">
              <a:lnSpc>
                <a:spcPts val="2798"/>
              </a:lnSpc>
              <a:spcBef>
                <a:spcPct val="0"/>
              </a:spcBef>
            </a:pPr>
            <a:r>
              <a:rPr lang="en-US" sz="1998" u="none" strike="noStrike" spc="39">
                <a:solidFill>
                  <a:srgbClr val="FFFFFF"/>
                </a:solidFill>
                <a:latin typeface="Now"/>
              </a:rPr>
              <a:t>Polska prowadziła negocjacje z Unią od 1998 do 2002 roku. Ważnym etapem było podpisanie traktatu nicejskiego w 2001 roku, a później przeprowadzenie referendum w 2003 roku w sprawie przystąpienia Polski do Unii Europejskiej ( za było 77,45% głosujących, a przeciw - 22,55%).</a:t>
            </a:r>
          </a:p>
          <a:p>
            <a:pPr marL="0" lvl="0" indent="0" algn="l">
              <a:lnSpc>
                <a:spcPts val="2798"/>
              </a:lnSpc>
              <a:spcBef>
                <a:spcPct val="0"/>
              </a:spcBef>
            </a:pPr>
            <a:r>
              <a:rPr lang="en-US" sz="1998" u="none" strike="noStrike" spc="39">
                <a:solidFill>
                  <a:srgbClr val="FFFFFF"/>
                </a:solidFill>
                <a:latin typeface="Now"/>
              </a:rPr>
              <a:t>Polska stała się członkiem UE 1 maja 2004 roku, podobnie jak Cypr, Czechy, Estonia, Litwa, Łotwa, Malta, Słowacja, Słowenia i Węgry.</a:t>
            </a:r>
          </a:p>
          <a:p>
            <a:pPr marL="0" lvl="0" indent="0" algn="l">
              <a:lnSpc>
                <a:spcPts val="2798"/>
              </a:lnSpc>
              <a:spcBef>
                <a:spcPct val="0"/>
              </a:spcBef>
            </a:pPr>
            <a:endParaRPr lang="en-US" sz="1998" u="none" strike="noStrike" spc="39">
              <a:solidFill>
                <a:srgbClr val="FFFFFF"/>
              </a:solidFill>
              <a:latin typeface="Now"/>
            </a:endParaRPr>
          </a:p>
        </p:txBody>
      </p:sp>
      <p:sp>
        <p:nvSpPr>
          <p:cNvPr id="9" name="TextBox 9"/>
          <p:cNvSpPr txBox="1"/>
          <p:nvPr/>
        </p:nvSpPr>
        <p:spPr>
          <a:xfrm>
            <a:off x="5475582" y="337457"/>
            <a:ext cx="8165971" cy="1104854"/>
          </a:xfrm>
          <a:prstGeom prst="rect">
            <a:avLst/>
          </a:prstGeom>
        </p:spPr>
        <p:txBody>
          <a:bodyPr lIns="0" tIns="0" rIns="0" bIns="0" rtlCol="0" anchor="t">
            <a:spAutoFit/>
          </a:bodyPr>
          <a:lstStyle/>
          <a:p>
            <a:pPr marL="0" lvl="0" indent="0" algn="l">
              <a:lnSpc>
                <a:spcPts val="8927"/>
              </a:lnSpc>
              <a:spcBef>
                <a:spcPct val="0"/>
              </a:spcBef>
            </a:pPr>
            <a:r>
              <a:rPr lang="en-US" sz="6376" u="none" strike="noStrike" spc="-159">
                <a:solidFill>
                  <a:srgbClr val="FFFFFF"/>
                </a:solidFill>
                <a:latin typeface="Ovo"/>
              </a:rPr>
              <a:t>Droga Polski do Unii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102870"/>
            <a:ext cx="5943144" cy="10814992"/>
            <a:chOff x="0" y="0"/>
            <a:chExt cx="2959100" cy="5384800"/>
          </a:xfrm>
        </p:grpSpPr>
        <p:sp>
          <p:nvSpPr>
            <p:cNvPr id="3" name="Freeform 3"/>
            <p:cNvSpPr/>
            <p:nvPr/>
          </p:nvSpPr>
          <p:spPr>
            <a:xfrm>
              <a:off x="0" y="0"/>
              <a:ext cx="2908300" cy="5372100"/>
            </a:xfrm>
            <a:custGeom>
              <a:avLst/>
              <a:gdLst/>
              <a:ahLst/>
              <a:cxnLst/>
              <a:rect l="l" t="t" r="r" b="b"/>
              <a:pathLst>
                <a:path w="2908300" h="5372100">
                  <a:moveTo>
                    <a:pt x="2908300" y="774700"/>
                  </a:moveTo>
                  <a:cubicBezTo>
                    <a:pt x="2908300" y="685800"/>
                    <a:pt x="2838450" y="527050"/>
                    <a:pt x="2838450" y="527050"/>
                  </a:cubicBezTo>
                  <a:cubicBezTo>
                    <a:pt x="2838450" y="527050"/>
                    <a:pt x="2774950" y="412750"/>
                    <a:pt x="2736850" y="374650"/>
                  </a:cubicBezTo>
                  <a:cubicBezTo>
                    <a:pt x="2698750" y="336550"/>
                    <a:pt x="2736850" y="273050"/>
                    <a:pt x="2736850" y="222250"/>
                  </a:cubicBezTo>
                  <a:cubicBezTo>
                    <a:pt x="2736850" y="171450"/>
                    <a:pt x="2673350" y="6350"/>
                    <a:pt x="2673350" y="6350"/>
                  </a:cubicBezTo>
                  <a:lnTo>
                    <a:pt x="2670810" y="6350"/>
                  </a:lnTo>
                  <a:lnTo>
                    <a:pt x="2667000" y="0"/>
                  </a:lnTo>
                  <a:lnTo>
                    <a:pt x="2438400" y="0"/>
                  </a:lnTo>
                  <a:lnTo>
                    <a:pt x="0" y="0"/>
                  </a:lnTo>
                  <a:lnTo>
                    <a:pt x="0" y="12700"/>
                  </a:lnTo>
                  <a:lnTo>
                    <a:pt x="0" y="548640"/>
                  </a:lnTo>
                  <a:lnTo>
                    <a:pt x="0" y="5346700"/>
                  </a:lnTo>
                  <a:lnTo>
                    <a:pt x="228600" y="5346700"/>
                  </a:lnTo>
                  <a:cubicBezTo>
                    <a:pt x="279400" y="5372100"/>
                    <a:pt x="533400" y="5295900"/>
                    <a:pt x="533400" y="5295900"/>
                  </a:cubicBezTo>
                  <a:lnTo>
                    <a:pt x="736600" y="5270500"/>
                  </a:lnTo>
                  <a:lnTo>
                    <a:pt x="927100" y="5270500"/>
                  </a:lnTo>
                  <a:cubicBezTo>
                    <a:pt x="927100" y="5270500"/>
                    <a:pt x="1079500" y="5283200"/>
                    <a:pt x="1104900" y="5295900"/>
                  </a:cubicBezTo>
                  <a:cubicBezTo>
                    <a:pt x="1130300" y="5308600"/>
                    <a:pt x="1219200" y="5334000"/>
                    <a:pt x="1282700" y="5308600"/>
                  </a:cubicBezTo>
                  <a:cubicBezTo>
                    <a:pt x="1346200" y="5283200"/>
                    <a:pt x="1460500" y="5308600"/>
                    <a:pt x="1460500" y="5308600"/>
                  </a:cubicBezTo>
                  <a:lnTo>
                    <a:pt x="1714500" y="5321300"/>
                  </a:lnTo>
                  <a:lnTo>
                    <a:pt x="1866900" y="5270500"/>
                  </a:lnTo>
                  <a:cubicBezTo>
                    <a:pt x="1866900" y="5270500"/>
                    <a:pt x="1955800" y="5283200"/>
                    <a:pt x="2006600" y="5295900"/>
                  </a:cubicBezTo>
                  <a:cubicBezTo>
                    <a:pt x="2057400" y="5308600"/>
                    <a:pt x="2146300" y="5308600"/>
                    <a:pt x="2146300" y="5308600"/>
                  </a:cubicBezTo>
                  <a:cubicBezTo>
                    <a:pt x="2146300" y="5308600"/>
                    <a:pt x="2247900" y="5295900"/>
                    <a:pt x="2413000" y="5270500"/>
                  </a:cubicBezTo>
                  <a:cubicBezTo>
                    <a:pt x="2578100" y="5245100"/>
                    <a:pt x="2552700" y="4965700"/>
                    <a:pt x="2552700" y="4927600"/>
                  </a:cubicBezTo>
                  <a:cubicBezTo>
                    <a:pt x="2552700" y="4889500"/>
                    <a:pt x="2552700" y="4673600"/>
                    <a:pt x="2578100" y="4546600"/>
                  </a:cubicBezTo>
                  <a:cubicBezTo>
                    <a:pt x="2603500" y="4419600"/>
                    <a:pt x="2641600" y="4368800"/>
                    <a:pt x="2641600" y="4368800"/>
                  </a:cubicBezTo>
                  <a:cubicBezTo>
                    <a:pt x="2641600" y="4368800"/>
                    <a:pt x="2717800" y="4038600"/>
                    <a:pt x="2730500" y="3987800"/>
                  </a:cubicBezTo>
                  <a:cubicBezTo>
                    <a:pt x="2743200" y="3937000"/>
                    <a:pt x="2730500" y="3873500"/>
                    <a:pt x="2705100" y="3835400"/>
                  </a:cubicBezTo>
                  <a:cubicBezTo>
                    <a:pt x="2679700" y="3797300"/>
                    <a:pt x="2705100" y="3644900"/>
                    <a:pt x="2692400" y="3606800"/>
                  </a:cubicBezTo>
                  <a:cubicBezTo>
                    <a:pt x="2679700" y="3568700"/>
                    <a:pt x="2692400" y="3416300"/>
                    <a:pt x="2692400" y="3416300"/>
                  </a:cubicBezTo>
                  <a:cubicBezTo>
                    <a:pt x="2692400" y="3416300"/>
                    <a:pt x="2667000" y="3289300"/>
                    <a:pt x="2667000" y="3251200"/>
                  </a:cubicBezTo>
                  <a:cubicBezTo>
                    <a:pt x="2667000" y="3213100"/>
                    <a:pt x="2730500" y="3048000"/>
                    <a:pt x="2730500" y="3048000"/>
                  </a:cubicBezTo>
                  <a:cubicBezTo>
                    <a:pt x="2730500" y="3048000"/>
                    <a:pt x="2717800" y="2717800"/>
                    <a:pt x="2717800" y="2692400"/>
                  </a:cubicBezTo>
                  <a:cubicBezTo>
                    <a:pt x="2832100" y="2590800"/>
                    <a:pt x="2821940" y="2438400"/>
                    <a:pt x="2821940" y="2438400"/>
                  </a:cubicBezTo>
                  <a:cubicBezTo>
                    <a:pt x="2830830" y="2373630"/>
                    <a:pt x="2806700" y="2260600"/>
                    <a:pt x="2806700" y="2260600"/>
                  </a:cubicBezTo>
                  <a:lnTo>
                    <a:pt x="2806700" y="2178050"/>
                  </a:lnTo>
                  <a:cubicBezTo>
                    <a:pt x="2807970" y="2172970"/>
                    <a:pt x="2809240" y="2167890"/>
                    <a:pt x="2809240" y="2162810"/>
                  </a:cubicBezTo>
                  <a:cubicBezTo>
                    <a:pt x="2811780" y="2082800"/>
                    <a:pt x="2810510" y="2034540"/>
                    <a:pt x="2809240" y="2014220"/>
                  </a:cubicBezTo>
                  <a:cubicBezTo>
                    <a:pt x="2809240" y="2010410"/>
                    <a:pt x="2809240" y="2006600"/>
                    <a:pt x="2809240" y="2002790"/>
                  </a:cubicBezTo>
                  <a:cubicBezTo>
                    <a:pt x="2809240" y="2002790"/>
                    <a:pt x="2809240" y="2002790"/>
                    <a:pt x="2809240" y="2002790"/>
                  </a:cubicBezTo>
                  <a:cubicBezTo>
                    <a:pt x="2806700" y="1955800"/>
                    <a:pt x="2794000" y="1917700"/>
                    <a:pt x="2794000" y="1917700"/>
                  </a:cubicBezTo>
                  <a:lnTo>
                    <a:pt x="2768600" y="1765300"/>
                  </a:lnTo>
                  <a:lnTo>
                    <a:pt x="2819400" y="1625600"/>
                  </a:lnTo>
                  <a:cubicBezTo>
                    <a:pt x="2819400" y="1625600"/>
                    <a:pt x="2806700" y="1422400"/>
                    <a:pt x="2794000" y="1295400"/>
                  </a:cubicBezTo>
                  <a:cubicBezTo>
                    <a:pt x="2781300" y="1168400"/>
                    <a:pt x="2844800" y="1092200"/>
                    <a:pt x="2844800" y="1092200"/>
                  </a:cubicBezTo>
                  <a:cubicBezTo>
                    <a:pt x="2844800" y="1092200"/>
                    <a:pt x="2908300" y="863600"/>
                    <a:pt x="2908300" y="774700"/>
                  </a:cubicBezTo>
                  <a:close/>
                </a:path>
              </a:pathLst>
            </a:custGeom>
            <a:blipFill>
              <a:blip r:embed="rId2">
                <a:alphaModFix amt="73000"/>
              </a:blip>
              <a:stretch>
                <a:fillRect l="-114550" r="-114550"/>
              </a:stretch>
            </a:blipFill>
          </p:spPr>
        </p:sp>
        <p:sp>
          <p:nvSpPr>
            <p:cNvPr id="4" name="Freeform 4"/>
            <p:cNvSpPr/>
            <p:nvPr/>
          </p:nvSpPr>
          <p:spPr>
            <a:xfrm>
              <a:off x="2438400" y="0"/>
              <a:ext cx="520700" cy="5384800"/>
            </a:xfrm>
            <a:custGeom>
              <a:avLst/>
              <a:gdLst/>
              <a:ahLst/>
              <a:cxnLst/>
              <a:rect l="l" t="t" r="r" b="b"/>
              <a:pathLst>
                <a:path w="520700" h="5384800">
                  <a:moveTo>
                    <a:pt x="520700" y="5384800"/>
                  </a:moveTo>
                  <a:lnTo>
                    <a:pt x="0" y="5384800"/>
                  </a:lnTo>
                  <a:lnTo>
                    <a:pt x="0" y="0"/>
                  </a:lnTo>
                  <a:lnTo>
                    <a:pt x="520700" y="0"/>
                  </a:lnTo>
                  <a:lnTo>
                    <a:pt x="520700" y="5384800"/>
                  </a:lnTo>
                  <a:close/>
                </a:path>
              </a:pathLst>
            </a:custGeom>
            <a:blipFill>
              <a:blip r:embed="rId3">
                <a:alphaModFix amt="73000"/>
              </a:blip>
              <a:stretch>
                <a:fillRect l="-99272" r="-35995"/>
              </a:stretch>
            </a:blipFill>
          </p:spPr>
        </p:sp>
      </p:grpSp>
      <p:grpSp>
        <p:nvGrpSpPr>
          <p:cNvPr id="5" name="Group 5"/>
          <p:cNvGrpSpPr>
            <a:grpSpLocks noChangeAspect="1"/>
          </p:cNvGrpSpPr>
          <p:nvPr/>
        </p:nvGrpSpPr>
        <p:grpSpPr>
          <a:xfrm>
            <a:off x="12638591" y="-386117"/>
            <a:ext cx="7180515" cy="10673117"/>
            <a:chOff x="0" y="0"/>
            <a:chExt cx="3175000" cy="4719320"/>
          </a:xfrm>
        </p:grpSpPr>
        <p:sp>
          <p:nvSpPr>
            <p:cNvPr id="6" name="Freeform 6"/>
            <p:cNvSpPr/>
            <p:nvPr/>
          </p:nvSpPr>
          <p:spPr>
            <a:xfrm>
              <a:off x="20320" y="21590"/>
              <a:ext cx="3154680" cy="4697730"/>
            </a:xfrm>
            <a:custGeom>
              <a:avLst/>
              <a:gdLst/>
              <a:ahLst/>
              <a:cxnLst/>
              <a:rect l="l" t="t" r="r" b="b"/>
              <a:pathLst>
                <a:path w="3154680" h="4697730">
                  <a:moveTo>
                    <a:pt x="3154680" y="4697730"/>
                  </a:moveTo>
                  <a:lnTo>
                    <a:pt x="215900" y="4697730"/>
                  </a:lnTo>
                  <a:cubicBezTo>
                    <a:pt x="215900" y="4697730"/>
                    <a:pt x="215900" y="4654550"/>
                    <a:pt x="194310" y="4611370"/>
                  </a:cubicBezTo>
                  <a:cubicBezTo>
                    <a:pt x="172720" y="4568190"/>
                    <a:pt x="172720" y="4461510"/>
                    <a:pt x="172720" y="4418330"/>
                  </a:cubicBezTo>
                  <a:cubicBezTo>
                    <a:pt x="172720" y="4375150"/>
                    <a:pt x="86360" y="4246880"/>
                    <a:pt x="86360" y="4246880"/>
                  </a:cubicBezTo>
                  <a:cubicBezTo>
                    <a:pt x="0" y="4118610"/>
                    <a:pt x="21590" y="3967480"/>
                    <a:pt x="21590" y="3925570"/>
                  </a:cubicBezTo>
                  <a:cubicBezTo>
                    <a:pt x="21590" y="3882390"/>
                    <a:pt x="43180" y="3818890"/>
                    <a:pt x="86360" y="3754120"/>
                  </a:cubicBezTo>
                  <a:cubicBezTo>
                    <a:pt x="129540" y="3689350"/>
                    <a:pt x="129540" y="3517900"/>
                    <a:pt x="129540" y="3517900"/>
                  </a:cubicBezTo>
                  <a:lnTo>
                    <a:pt x="129540" y="3389630"/>
                  </a:lnTo>
                  <a:lnTo>
                    <a:pt x="129540" y="3261360"/>
                  </a:lnTo>
                  <a:lnTo>
                    <a:pt x="172720" y="3133090"/>
                  </a:lnTo>
                  <a:lnTo>
                    <a:pt x="151130" y="3004820"/>
                  </a:lnTo>
                  <a:cubicBezTo>
                    <a:pt x="151130" y="3004820"/>
                    <a:pt x="129540" y="2918460"/>
                    <a:pt x="151130" y="2876550"/>
                  </a:cubicBezTo>
                  <a:cubicBezTo>
                    <a:pt x="172720" y="2833370"/>
                    <a:pt x="151130" y="2854960"/>
                    <a:pt x="151130" y="2833370"/>
                  </a:cubicBezTo>
                  <a:cubicBezTo>
                    <a:pt x="151130" y="2811780"/>
                    <a:pt x="151130" y="2768600"/>
                    <a:pt x="151130" y="2768600"/>
                  </a:cubicBezTo>
                  <a:lnTo>
                    <a:pt x="151130" y="2531110"/>
                  </a:lnTo>
                  <a:lnTo>
                    <a:pt x="237490" y="2316480"/>
                  </a:lnTo>
                  <a:lnTo>
                    <a:pt x="259080" y="1995170"/>
                  </a:lnTo>
                  <a:lnTo>
                    <a:pt x="302260" y="1737360"/>
                  </a:lnTo>
                  <a:cubicBezTo>
                    <a:pt x="302260" y="1737360"/>
                    <a:pt x="302260" y="1416050"/>
                    <a:pt x="302260" y="1394460"/>
                  </a:cubicBezTo>
                  <a:cubicBezTo>
                    <a:pt x="302260" y="1372870"/>
                    <a:pt x="302260" y="1223010"/>
                    <a:pt x="280670" y="1179830"/>
                  </a:cubicBezTo>
                  <a:cubicBezTo>
                    <a:pt x="259080" y="1136650"/>
                    <a:pt x="387350" y="793750"/>
                    <a:pt x="387350" y="793750"/>
                  </a:cubicBezTo>
                  <a:lnTo>
                    <a:pt x="452120" y="557530"/>
                  </a:lnTo>
                  <a:cubicBezTo>
                    <a:pt x="452120" y="557530"/>
                    <a:pt x="452120" y="257810"/>
                    <a:pt x="473710" y="193040"/>
                  </a:cubicBezTo>
                  <a:cubicBezTo>
                    <a:pt x="495300" y="128270"/>
                    <a:pt x="560070" y="86360"/>
                    <a:pt x="560070" y="86360"/>
                  </a:cubicBezTo>
                  <a:cubicBezTo>
                    <a:pt x="560070" y="86360"/>
                    <a:pt x="624840" y="64770"/>
                    <a:pt x="624840" y="64770"/>
                  </a:cubicBezTo>
                  <a:cubicBezTo>
                    <a:pt x="668020" y="21590"/>
                    <a:pt x="731520" y="21590"/>
                    <a:pt x="731520" y="21590"/>
                  </a:cubicBezTo>
                  <a:cubicBezTo>
                    <a:pt x="731520" y="21590"/>
                    <a:pt x="881380" y="0"/>
                    <a:pt x="924560" y="21590"/>
                  </a:cubicBezTo>
                  <a:cubicBezTo>
                    <a:pt x="967740" y="43180"/>
                    <a:pt x="1139190" y="43180"/>
                    <a:pt x="1139190" y="43180"/>
                  </a:cubicBezTo>
                  <a:cubicBezTo>
                    <a:pt x="1203960" y="0"/>
                    <a:pt x="1332230" y="64770"/>
                    <a:pt x="1332230" y="64770"/>
                  </a:cubicBezTo>
                  <a:lnTo>
                    <a:pt x="1525270" y="86360"/>
                  </a:lnTo>
                  <a:cubicBezTo>
                    <a:pt x="1611630" y="43180"/>
                    <a:pt x="1718310" y="64770"/>
                    <a:pt x="1718310" y="64770"/>
                  </a:cubicBezTo>
                  <a:cubicBezTo>
                    <a:pt x="1718310" y="64770"/>
                    <a:pt x="1824990" y="64770"/>
                    <a:pt x="1868170" y="86360"/>
                  </a:cubicBezTo>
                  <a:cubicBezTo>
                    <a:pt x="1911350" y="107950"/>
                    <a:pt x="1996440" y="86360"/>
                    <a:pt x="1996440" y="86360"/>
                  </a:cubicBezTo>
                  <a:lnTo>
                    <a:pt x="2039620" y="107950"/>
                  </a:lnTo>
                  <a:cubicBezTo>
                    <a:pt x="2082800" y="86360"/>
                    <a:pt x="2125980" y="107950"/>
                    <a:pt x="2125980" y="107950"/>
                  </a:cubicBezTo>
                  <a:cubicBezTo>
                    <a:pt x="2169160" y="151130"/>
                    <a:pt x="2319020" y="151130"/>
                    <a:pt x="2319020" y="151130"/>
                  </a:cubicBezTo>
                  <a:lnTo>
                    <a:pt x="2447290" y="172720"/>
                  </a:lnTo>
                  <a:cubicBezTo>
                    <a:pt x="2490470" y="194310"/>
                    <a:pt x="2597150" y="172720"/>
                    <a:pt x="2597150" y="172720"/>
                  </a:cubicBezTo>
                  <a:cubicBezTo>
                    <a:pt x="2597150" y="172720"/>
                    <a:pt x="2768600" y="129540"/>
                    <a:pt x="2854960" y="129540"/>
                  </a:cubicBezTo>
                  <a:cubicBezTo>
                    <a:pt x="2941320" y="129540"/>
                    <a:pt x="3154680" y="172720"/>
                    <a:pt x="3154680" y="172720"/>
                  </a:cubicBezTo>
                  <a:lnTo>
                    <a:pt x="3154680" y="4697730"/>
                  </a:lnTo>
                  <a:close/>
                </a:path>
              </a:pathLst>
            </a:custGeom>
            <a:blipFill>
              <a:blip r:embed="rId4">
                <a:alphaModFix amt="71000"/>
              </a:blip>
              <a:stretch>
                <a:fillRect l="-62883" r="-62883"/>
              </a:stretch>
            </a:blipFill>
          </p:spPr>
        </p:sp>
        <p:sp>
          <p:nvSpPr>
            <p:cNvPr id="7" name="Freeform 7"/>
            <p:cNvSpPr/>
            <p:nvPr/>
          </p:nvSpPr>
          <p:spPr>
            <a:xfrm>
              <a:off x="0" y="0"/>
              <a:ext cx="3175000" cy="4719320"/>
            </a:xfrm>
            <a:custGeom>
              <a:avLst/>
              <a:gdLst/>
              <a:ahLst/>
              <a:cxnLst/>
              <a:rect l="l" t="t" r="r" b="b"/>
              <a:pathLst>
                <a:path w="3175000" h="4719320">
                  <a:moveTo>
                    <a:pt x="3175000" y="4719320"/>
                  </a:moveTo>
                  <a:lnTo>
                    <a:pt x="0" y="4719320"/>
                  </a:lnTo>
                  <a:lnTo>
                    <a:pt x="0" y="0"/>
                  </a:lnTo>
                  <a:lnTo>
                    <a:pt x="3175000" y="0"/>
                  </a:lnTo>
                  <a:lnTo>
                    <a:pt x="3175000" y="4719320"/>
                  </a:lnTo>
                  <a:close/>
                </a:path>
              </a:pathLst>
            </a:custGeom>
            <a:blipFill>
              <a:blip r:embed="rId5">
                <a:alphaModFix amt="71000"/>
              </a:blip>
              <a:stretch>
                <a:fillRect l="-4322" t="-3535" r="-518"/>
              </a:stretch>
            </a:blipFill>
          </p:spPr>
        </p:sp>
      </p:grpSp>
      <p:sp>
        <p:nvSpPr>
          <p:cNvPr id="8" name="TextBox 8"/>
          <p:cNvSpPr txBox="1"/>
          <p:nvPr/>
        </p:nvSpPr>
        <p:spPr>
          <a:xfrm>
            <a:off x="1666037" y="1187333"/>
            <a:ext cx="14356507" cy="6851372"/>
          </a:xfrm>
          <a:prstGeom prst="rect">
            <a:avLst/>
          </a:prstGeom>
        </p:spPr>
        <p:txBody>
          <a:bodyPr lIns="0" tIns="0" rIns="0" bIns="0" rtlCol="0" anchor="t">
            <a:spAutoFit/>
          </a:bodyPr>
          <a:lstStyle/>
          <a:p>
            <a:pPr marL="0" lvl="0" indent="0" algn="ctr">
              <a:lnSpc>
                <a:spcPts val="5414"/>
              </a:lnSpc>
              <a:spcBef>
                <a:spcPct val="0"/>
              </a:spcBef>
            </a:pPr>
            <a:r>
              <a:rPr lang="en-US" sz="3867" u="none" strike="noStrike" spc="77">
                <a:solidFill>
                  <a:srgbClr val="FFFFFF"/>
                </a:solidFill>
                <a:latin typeface="Now"/>
              </a:rPr>
              <a:t>Nasza obecność w Unii Europejskiej ma różne wymiary, w zależności od pokolenia: dla osób urodzonych w XXI wieku możliwość podróżowania po całym świecie i posługiwania się paszportem UE jest oczywistością. Dla roczników z lat 80. i 90. XX wieku – momentem odgradzającym współczesność od historii. Dla ludzi urodzonych przed 1980 rokiem, którzy dobrze pamiętają czasy PRL – jest to ogromny skok cywilizacyjny, spełnienie aspiracji, aby żyć w cywilizowanym kraju, a także odpowiedź na pytanie o miejsce Polski w świecie.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452264" y="755944"/>
            <a:ext cx="17383472" cy="8750410"/>
          </a:xfrm>
          <a:prstGeom prst="rect">
            <a:avLst/>
          </a:prstGeom>
        </p:spPr>
        <p:txBody>
          <a:bodyPr lIns="0" tIns="0" rIns="0" bIns="0" rtlCol="0" anchor="t">
            <a:spAutoFit/>
          </a:bodyPr>
          <a:lstStyle/>
          <a:p>
            <a:pPr marL="0" lvl="0" indent="0" algn="l">
              <a:lnSpc>
                <a:spcPts val="3843"/>
              </a:lnSpc>
              <a:spcBef>
                <a:spcPct val="0"/>
              </a:spcBef>
            </a:pPr>
            <a:r>
              <a:rPr lang="en-US" sz="2745" u="none" strike="noStrike">
                <a:solidFill>
                  <a:srgbClr val="FFFFFF"/>
                </a:solidFill>
                <a:latin typeface="Arimo"/>
              </a:rPr>
              <a:t> </a:t>
            </a:r>
            <a:r>
              <a:rPr lang="en-US" sz="2745" u="none" strike="noStrike">
                <a:solidFill>
                  <a:srgbClr val="375EAD"/>
                </a:solidFill>
                <a:latin typeface="Arimo Bold"/>
              </a:rPr>
              <a:t>1989</a:t>
            </a:r>
          </a:p>
          <a:p>
            <a:pPr marL="0" lvl="0" indent="0" algn="l">
              <a:lnSpc>
                <a:spcPts val="3843"/>
              </a:lnSpc>
              <a:spcBef>
                <a:spcPct val="0"/>
              </a:spcBef>
            </a:pPr>
            <a:r>
              <a:rPr lang="en-US" sz="2745" u="none" strike="noStrike">
                <a:solidFill>
                  <a:srgbClr val="FFFFFF"/>
                </a:solidFill>
                <a:latin typeface="Arimo"/>
              </a:rPr>
              <a:t>Podpisaliśmy umowę o współpracy handlowej i gospodarczej ze Wspólnotami Europejskimi.</a:t>
            </a:r>
          </a:p>
          <a:p>
            <a:pPr marL="0" lvl="0" indent="0" algn="l">
              <a:lnSpc>
                <a:spcPts val="3843"/>
              </a:lnSpc>
              <a:spcBef>
                <a:spcPct val="0"/>
              </a:spcBef>
            </a:pPr>
            <a:r>
              <a:rPr lang="en-US" sz="2745" u="none" strike="noStrike">
                <a:solidFill>
                  <a:srgbClr val="FFFFFF"/>
                </a:solidFill>
                <a:latin typeface="Arimo"/>
              </a:rPr>
              <a:t> </a:t>
            </a:r>
            <a:r>
              <a:rPr lang="en-US" sz="2745" u="none" strike="noStrike">
                <a:solidFill>
                  <a:srgbClr val="375EAD"/>
                </a:solidFill>
                <a:latin typeface="Arimo Bold"/>
              </a:rPr>
              <a:t>1990</a:t>
            </a:r>
          </a:p>
          <a:p>
            <a:pPr marL="0" lvl="0" indent="0" algn="l">
              <a:lnSpc>
                <a:spcPts val="3843"/>
              </a:lnSpc>
              <a:spcBef>
                <a:spcPct val="0"/>
              </a:spcBef>
            </a:pPr>
            <a:r>
              <a:rPr lang="en-US" sz="2745" u="none" strike="noStrike">
                <a:solidFill>
                  <a:srgbClr val="FFFFFF"/>
                </a:solidFill>
                <a:latin typeface="Arimo"/>
              </a:rPr>
              <a:t> Złożyliśmy oficjalny wniosek o rozpoczęcie negocjacji umowy stowarzyszeniowej ze Wspólnotami Europejskimi.</a:t>
            </a:r>
          </a:p>
          <a:p>
            <a:pPr marL="0" lvl="0" indent="0" algn="l">
              <a:lnSpc>
                <a:spcPts val="3843"/>
              </a:lnSpc>
              <a:spcBef>
                <a:spcPct val="0"/>
              </a:spcBef>
            </a:pPr>
            <a:r>
              <a:rPr lang="en-US" sz="2745" u="none" strike="noStrike">
                <a:solidFill>
                  <a:srgbClr val="375EAD"/>
                </a:solidFill>
                <a:latin typeface="Arimo Bold"/>
              </a:rPr>
              <a:t>1994</a:t>
            </a:r>
          </a:p>
          <a:p>
            <a:pPr marL="0" lvl="0" indent="0" algn="l">
              <a:lnSpc>
                <a:spcPts val="3843"/>
              </a:lnSpc>
              <a:spcBef>
                <a:spcPct val="0"/>
              </a:spcBef>
            </a:pPr>
            <a:r>
              <a:rPr lang="en-US" sz="2745" u="none" strike="noStrike">
                <a:solidFill>
                  <a:srgbClr val="FFFFFF"/>
                </a:solidFill>
                <a:latin typeface="Arimo"/>
              </a:rPr>
              <a:t> Złożyliśmy wniosek o członkostwo w Unii Europejskiej. </a:t>
            </a:r>
          </a:p>
          <a:p>
            <a:pPr marL="0" lvl="0" indent="0" algn="l">
              <a:lnSpc>
                <a:spcPts val="3843"/>
              </a:lnSpc>
              <a:spcBef>
                <a:spcPct val="0"/>
              </a:spcBef>
            </a:pPr>
            <a:r>
              <a:rPr lang="en-US" sz="2745" u="none" strike="noStrike">
                <a:solidFill>
                  <a:srgbClr val="375EAD"/>
                </a:solidFill>
                <a:latin typeface="Arimo Bold"/>
              </a:rPr>
              <a:t>1998</a:t>
            </a:r>
          </a:p>
          <a:p>
            <a:pPr marL="0" lvl="0" indent="0" algn="l">
              <a:lnSpc>
                <a:spcPts val="3843"/>
              </a:lnSpc>
              <a:spcBef>
                <a:spcPct val="0"/>
              </a:spcBef>
            </a:pPr>
            <a:r>
              <a:rPr lang="en-US" sz="2745" u="none" strike="noStrike">
                <a:solidFill>
                  <a:srgbClr val="FFFFFF"/>
                </a:solidFill>
                <a:latin typeface="Arimo"/>
              </a:rPr>
              <a:t> Rozpoczęliśmy negocjacje akcesyjne. </a:t>
            </a:r>
          </a:p>
          <a:p>
            <a:pPr marL="0" lvl="0" indent="0" algn="l">
              <a:lnSpc>
                <a:spcPts val="3843"/>
              </a:lnSpc>
              <a:spcBef>
                <a:spcPct val="0"/>
              </a:spcBef>
            </a:pPr>
            <a:r>
              <a:rPr lang="en-US" sz="2745" u="none" strike="noStrike">
                <a:solidFill>
                  <a:srgbClr val="375EAD"/>
                </a:solidFill>
                <a:latin typeface="Arimo Bold"/>
              </a:rPr>
              <a:t>2003</a:t>
            </a:r>
          </a:p>
          <a:p>
            <a:pPr marL="0" lvl="0" indent="0" algn="l">
              <a:lnSpc>
                <a:spcPts val="3843"/>
              </a:lnSpc>
              <a:spcBef>
                <a:spcPct val="0"/>
              </a:spcBef>
            </a:pPr>
            <a:r>
              <a:rPr lang="en-US" sz="2745" u="none" strike="noStrike">
                <a:solidFill>
                  <a:srgbClr val="FFFFFF"/>
                </a:solidFill>
                <a:latin typeface="Arimo"/>
              </a:rPr>
              <a:t>Odbyło się referendum akcesyjne. Za członkostwem w Unii Europejskiej opowiedziało się 77,45 proc. biorących udział w głosowaniu. 22,55 proc. było przeciwnych. Frekwencja wyniosła 58,85 proc.</a:t>
            </a:r>
          </a:p>
          <a:p>
            <a:pPr marL="0" lvl="0" indent="0" algn="l">
              <a:lnSpc>
                <a:spcPts val="3843"/>
              </a:lnSpc>
              <a:spcBef>
                <a:spcPct val="0"/>
              </a:spcBef>
            </a:pPr>
            <a:r>
              <a:rPr lang="en-US" sz="2745" u="none" strike="noStrike">
                <a:solidFill>
                  <a:srgbClr val="375EAD"/>
                </a:solidFill>
                <a:latin typeface="Arimo Bold"/>
              </a:rPr>
              <a:t>2004</a:t>
            </a:r>
          </a:p>
          <a:p>
            <a:pPr marL="0" lvl="0" indent="0" algn="l">
              <a:lnSpc>
                <a:spcPts val="3843"/>
              </a:lnSpc>
              <a:spcBef>
                <a:spcPct val="0"/>
              </a:spcBef>
            </a:pPr>
            <a:r>
              <a:rPr lang="en-US" sz="2745" u="none" strike="noStrike">
                <a:solidFill>
                  <a:srgbClr val="FFFFFF"/>
                </a:solidFill>
                <a:latin typeface="Arimo"/>
              </a:rPr>
              <a:t> 1 maja wstąpiliśmy do Unii Europejskiej.  </a:t>
            </a:r>
          </a:p>
          <a:p>
            <a:pPr marL="0" lvl="0" indent="0" algn="l">
              <a:lnSpc>
                <a:spcPts val="3843"/>
              </a:lnSpc>
              <a:spcBef>
                <a:spcPct val="0"/>
              </a:spcBef>
            </a:pPr>
            <a:r>
              <a:rPr lang="en-US" sz="2745" u="none" strike="noStrike">
                <a:solidFill>
                  <a:srgbClr val="375EAD"/>
                </a:solidFill>
                <a:latin typeface="Arimo Bold"/>
              </a:rPr>
              <a:t>2007</a:t>
            </a:r>
          </a:p>
          <a:p>
            <a:pPr marL="0" lvl="0" indent="0" algn="l">
              <a:lnSpc>
                <a:spcPts val="3843"/>
              </a:lnSpc>
              <a:spcBef>
                <a:spcPct val="0"/>
              </a:spcBef>
            </a:pPr>
            <a:r>
              <a:rPr lang="en-US" sz="2745" u="none" strike="noStrike">
                <a:solidFill>
                  <a:srgbClr val="FFFFFF"/>
                </a:solidFill>
                <a:latin typeface="Arimo"/>
              </a:rPr>
              <a:t> Podpisaliśmy Traktat lizboński. Wzmocnił on rolę Parlamentu Europejskiego i usprawnił proces decyzyjny w instytucjach europejskich.</a:t>
            </a:r>
          </a:p>
          <a:p>
            <a:pPr marL="0" lvl="0" indent="0" algn="l">
              <a:lnSpc>
                <a:spcPts val="3843"/>
              </a:lnSpc>
              <a:spcBef>
                <a:spcPct val="0"/>
              </a:spcBef>
            </a:pPr>
            <a:r>
              <a:rPr lang="en-US" sz="2745" u="none" strike="noStrike">
                <a:solidFill>
                  <a:srgbClr val="FFFFFF"/>
                </a:solidFill>
                <a:latin typeface="Arimo"/>
              </a:rPr>
              <a:t>Weszliśmy do strefy Schengen, w której możliwy jest swobodny przepływ osób, towarów i usług bez konieczności kontroli na granicach wewnętrznych.</a:t>
            </a:r>
          </a:p>
        </p:txBody>
      </p:sp>
      <p:sp>
        <p:nvSpPr>
          <p:cNvPr id="3" name="TextBox 3"/>
          <p:cNvSpPr txBox="1"/>
          <p:nvPr/>
        </p:nvSpPr>
        <p:spPr>
          <a:xfrm>
            <a:off x="5075249" y="-36832"/>
            <a:ext cx="5377375" cy="1065532"/>
          </a:xfrm>
          <a:prstGeom prst="rect">
            <a:avLst/>
          </a:prstGeom>
        </p:spPr>
        <p:txBody>
          <a:bodyPr lIns="0" tIns="0" rIns="0" bIns="0" rtlCol="0" anchor="t">
            <a:spAutoFit/>
          </a:bodyPr>
          <a:lstStyle/>
          <a:p>
            <a:pPr marL="0" lvl="0" indent="0" algn="l">
              <a:lnSpc>
                <a:spcPts val="8585"/>
              </a:lnSpc>
              <a:spcBef>
                <a:spcPct val="0"/>
              </a:spcBef>
            </a:pPr>
            <a:r>
              <a:rPr lang="en-US" sz="6132" u="none" strike="noStrike" spc="-153">
                <a:solidFill>
                  <a:srgbClr val="FFFFFF"/>
                </a:solidFill>
                <a:latin typeface="Ovo"/>
              </a:rPr>
              <a:t>Kalendarium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5225104" y="67225"/>
            <a:ext cx="6401899" cy="1146347"/>
          </a:xfrm>
          <a:prstGeom prst="rect">
            <a:avLst/>
          </a:prstGeom>
        </p:spPr>
        <p:txBody>
          <a:bodyPr lIns="0" tIns="0" rIns="0" bIns="0" rtlCol="0" anchor="t">
            <a:spAutoFit/>
          </a:bodyPr>
          <a:lstStyle/>
          <a:p>
            <a:pPr marL="0" lvl="0" indent="0" algn="l">
              <a:lnSpc>
                <a:spcPts val="9329"/>
              </a:lnSpc>
              <a:spcBef>
                <a:spcPct val="0"/>
              </a:spcBef>
            </a:pPr>
            <a:r>
              <a:rPr lang="en-US" sz="6663" u="none" strike="noStrike" spc="-166">
                <a:solidFill>
                  <a:srgbClr val="FFFFFF"/>
                </a:solidFill>
                <a:latin typeface="Ovo"/>
              </a:rPr>
              <a:t>Kalendarium </a:t>
            </a:r>
          </a:p>
        </p:txBody>
      </p:sp>
      <p:sp>
        <p:nvSpPr>
          <p:cNvPr id="3" name="TextBox 3"/>
          <p:cNvSpPr txBox="1"/>
          <p:nvPr/>
        </p:nvSpPr>
        <p:spPr>
          <a:xfrm>
            <a:off x="277459" y="971550"/>
            <a:ext cx="12328117" cy="8912771"/>
          </a:xfrm>
          <a:prstGeom prst="rect">
            <a:avLst/>
          </a:prstGeom>
        </p:spPr>
        <p:txBody>
          <a:bodyPr lIns="0" tIns="0" rIns="0" bIns="0" rtlCol="0" anchor="t">
            <a:spAutoFit/>
          </a:bodyPr>
          <a:lstStyle/>
          <a:p>
            <a:pPr algn="l">
              <a:lnSpc>
                <a:spcPts val="3199"/>
              </a:lnSpc>
            </a:pPr>
            <a:r>
              <a:rPr lang="en-US" sz="2285">
                <a:solidFill>
                  <a:srgbClr val="375EAD"/>
                </a:solidFill>
                <a:latin typeface="Arimo Bold"/>
              </a:rPr>
              <a:t>2009</a:t>
            </a:r>
          </a:p>
          <a:p>
            <a:pPr marL="0" lvl="0" indent="0" algn="l">
              <a:lnSpc>
                <a:spcPts val="3199"/>
              </a:lnSpc>
              <a:spcBef>
                <a:spcPct val="0"/>
              </a:spcBef>
            </a:pPr>
            <a:r>
              <a:rPr lang="en-US" sz="2285" u="none" strike="noStrike">
                <a:solidFill>
                  <a:srgbClr val="FFFFFF"/>
                </a:solidFill>
                <a:latin typeface="Arimo"/>
              </a:rPr>
              <a:t>Eurodeputowany i były premier Jerzy Buzek został wybrany na przewodniczącego Parlamentu Europejskiego. Jest dotychczas jedynym Polakiem, który pełnił tę funkcję. </a:t>
            </a:r>
          </a:p>
          <a:p>
            <a:pPr marL="0" lvl="0" indent="0" algn="l">
              <a:lnSpc>
                <a:spcPts val="3199"/>
              </a:lnSpc>
              <a:spcBef>
                <a:spcPct val="0"/>
              </a:spcBef>
            </a:pPr>
            <a:r>
              <a:rPr lang="en-US" sz="2285" u="none" strike="noStrike">
                <a:solidFill>
                  <a:srgbClr val="375EAD"/>
                </a:solidFill>
                <a:latin typeface="Arimo Bold"/>
              </a:rPr>
              <a:t>2011</a:t>
            </a:r>
          </a:p>
          <a:p>
            <a:pPr marL="0" lvl="0" indent="0" algn="l">
              <a:lnSpc>
                <a:spcPts val="3199"/>
              </a:lnSpc>
              <a:spcBef>
                <a:spcPct val="0"/>
              </a:spcBef>
            </a:pPr>
            <a:r>
              <a:rPr lang="en-US" sz="2285" u="none" strike="noStrike">
                <a:solidFill>
                  <a:srgbClr val="FFFFFF"/>
                </a:solidFill>
                <a:latin typeface="Arimo"/>
              </a:rPr>
              <a:t> Objęliśmy na pół roku prezydencję w Radzie Unii Europejskiej, najważniejszym organie decyzyjnym UE. 1 stycznia 2025 r. Polska po raz drugi stanie czele Rady UE.</a:t>
            </a:r>
          </a:p>
          <a:p>
            <a:pPr marL="0" lvl="0" indent="0" algn="l">
              <a:lnSpc>
                <a:spcPts val="3199"/>
              </a:lnSpc>
              <a:spcBef>
                <a:spcPct val="0"/>
              </a:spcBef>
            </a:pPr>
            <a:r>
              <a:rPr lang="en-US" sz="2285" u="none" strike="noStrike">
                <a:solidFill>
                  <a:srgbClr val="375EAD"/>
                </a:solidFill>
                <a:latin typeface="Arimo Bold"/>
              </a:rPr>
              <a:t>2012</a:t>
            </a:r>
          </a:p>
          <a:p>
            <a:pPr marL="0" lvl="0" indent="0" algn="l">
              <a:lnSpc>
                <a:spcPts val="3199"/>
              </a:lnSpc>
              <a:spcBef>
                <a:spcPct val="0"/>
              </a:spcBef>
            </a:pPr>
            <a:r>
              <a:rPr lang="en-US" sz="2285" u="none" strike="noStrike">
                <a:solidFill>
                  <a:srgbClr val="FFFFFF"/>
                </a:solidFill>
                <a:latin typeface="Arimo"/>
              </a:rPr>
              <a:t> Unia Europejska otrzymała Pokojową Nagrodę Nobla za starania na rzecz pokoju, pojednania, demokracji i praw człowieka w Europie.</a:t>
            </a:r>
          </a:p>
          <a:p>
            <a:pPr marL="0" lvl="0" indent="0" algn="l">
              <a:lnSpc>
                <a:spcPts val="3199"/>
              </a:lnSpc>
              <a:spcBef>
                <a:spcPct val="0"/>
              </a:spcBef>
            </a:pPr>
            <a:r>
              <a:rPr lang="en-US" sz="2285" u="none" strike="noStrike">
                <a:solidFill>
                  <a:srgbClr val="375EAD"/>
                </a:solidFill>
                <a:latin typeface="Arimo Bold"/>
              </a:rPr>
              <a:t>2014</a:t>
            </a:r>
          </a:p>
          <a:p>
            <a:pPr marL="0" lvl="0" indent="0" algn="l">
              <a:lnSpc>
                <a:spcPts val="3199"/>
              </a:lnSpc>
              <a:spcBef>
                <a:spcPct val="0"/>
              </a:spcBef>
            </a:pPr>
            <a:r>
              <a:rPr lang="en-US" sz="2285" u="none" strike="noStrike">
                <a:solidFill>
                  <a:srgbClr val="FFFFFF"/>
                </a:solidFill>
                <a:latin typeface="Arimo"/>
              </a:rPr>
              <a:t> Premier Donald Tusk został wybrany na przewodniczącego Rady Europejskiej, jedno z najwyższych stanowisk w Unii Europejskiej. W 2017 r. został ponownie wybrany na kolejną dwuipółletnią kadencję. </a:t>
            </a:r>
          </a:p>
          <a:p>
            <a:pPr marL="0" lvl="0" indent="0" algn="l">
              <a:lnSpc>
                <a:spcPts val="3199"/>
              </a:lnSpc>
              <a:spcBef>
                <a:spcPct val="0"/>
              </a:spcBef>
            </a:pPr>
            <a:r>
              <a:rPr lang="en-US" sz="2285" u="none" strike="noStrike">
                <a:solidFill>
                  <a:srgbClr val="375EAD"/>
                </a:solidFill>
                <a:latin typeface="Arimo Bold"/>
              </a:rPr>
              <a:t>2017</a:t>
            </a:r>
          </a:p>
          <a:p>
            <a:pPr marL="0" lvl="0" indent="0" algn="l">
              <a:lnSpc>
                <a:spcPts val="3199"/>
              </a:lnSpc>
              <a:spcBef>
                <a:spcPct val="0"/>
              </a:spcBef>
            </a:pPr>
            <a:r>
              <a:rPr lang="en-US" sz="2285" u="none" strike="noStrike">
                <a:solidFill>
                  <a:srgbClr val="FFFFFF"/>
                </a:solidFill>
                <a:latin typeface="Arimo"/>
              </a:rPr>
              <a:t> Obywatele Unii mogą cieszyć się swobodą korzystania z telefonów komórkowych podczas podróży między krajami UE. Bez obawy o dodatkowe opłaty za roaming. </a:t>
            </a:r>
          </a:p>
          <a:p>
            <a:pPr marL="0" lvl="0" indent="0" algn="l">
              <a:lnSpc>
                <a:spcPts val="3199"/>
              </a:lnSpc>
              <a:spcBef>
                <a:spcPct val="0"/>
              </a:spcBef>
            </a:pPr>
            <a:r>
              <a:rPr lang="en-US" sz="2285" u="none" strike="noStrike">
                <a:solidFill>
                  <a:srgbClr val="FFFFFF"/>
                </a:solidFill>
                <a:latin typeface="Arimo"/>
              </a:rPr>
              <a:t> </a:t>
            </a:r>
            <a:r>
              <a:rPr lang="en-US" sz="2285" u="none" strike="noStrike">
                <a:solidFill>
                  <a:srgbClr val="375EAD"/>
                </a:solidFill>
                <a:latin typeface="Arimo Bold"/>
              </a:rPr>
              <a:t>2023</a:t>
            </a:r>
          </a:p>
          <a:p>
            <a:pPr marL="0" lvl="0" indent="0" algn="l">
              <a:lnSpc>
                <a:spcPts val="3199"/>
              </a:lnSpc>
              <a:spcBef>
                <a:spcPct val="0"/>
              </a:spcBef>
            </a:pPr>
            <a:r>
              <a:rPr lang="en-US" sz="2285" u="none" strike="noStrike">
                <a:solidFill>
                  <a:srgbClr val="FFFFFF"/>
                </a:solidFill>
                <a:latin typeface="Arimo"/>
              </a:rPr>
              <a:t> Unia Europejska i NATO podpisały wspólną deklarację. Z całą mocą potępiły rosyjską agresję na Ukrainę. Zadeklarowały dalsze rozszerzenie i pogłębienie współpracy z Ukrainą.</a:t>
            </a:r>
          </a:p>
          <a:p>
            <a:pPr marL="0" lvl="0" indent="0" algn="l">
              <a:lnSpc>
                <a:spcPts val="3199"/>
              </a:lnSpc>
              <a:spcBef>
                <a:spcPct val="0"/>
              </a:spcBef>
            </a:pPr>
            <a:r>
              <a:rPr lang="en-US" sz="2285" u="none" strike="noStrike">
                <a:solidFill>
                  <a:srgbClr val="FFFFFF"/>
                </a:solidFill>
                <a:latin typeface="Arimo"/>
              </a:rPr>
              <a:t> </a:t>
            </a:r>
            <a:r>
              <a:rPr lang="en-US" sz="2285" u="none" strike="noStrike">
                <a:solidFill>
                  <a:srgbClr val="375EAD"/>
                </a:solidFill>
                <a:latin typeface="Arimo Bold"/>
              </a:rPr>
              <a:t>2024</a:t>
            </a:r>
          </a:p>
          <a:p>
            <a:pPr marL="0" lvl="0" indent="0" algn="l">
              <a:lnSpc>
                <a:spcPts val="3199"/>
              </a:lnSpc>
              <a:spcBef>
                <a:spcPct val="0"/>
              </a:spcBef>
            </a:pPr>
            <a:r>
              <a:rPr lang="en-US" sz="2285" u="none" strike="noStrike">
                <a:solidFill>
                  <a:srgbClr val="FFFFFF"/>
                </a:solidFill>
                <a:latin typeface="Arimo"/>
              </a:rPr>
              <a:t> Świętujemy 20-lecie Polski w Unii Europejskiej.</a:t>
            </a:r>
          </a:p>
          <a:p>
            <a:pPr marL="0" lvl="0" indent="0" algn="l">
              <a:lnSpc>
                <a:spcPts val="3199"/>
              </a:lnSpc>
              <a:spcBef>
                <a:spcPct val="0"/>
              </a:spcBef>
            </a:pPr>
            <a:endParaRPr lang="en-US" sz="2285" u="none" strike="noStrike">
              <a:solidFill>
                <a:srgbClr val="FFFFFF"/>
              </a:solidFill>
              <a:latin typeface="Arim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328529" y="2922888"/>
            <a:ext cx="6387937" cy="2634349"/>
          </a:xfrm>
          <a:prstGeom prst="rect">
            <a:avLst/>
          </a:prstGeom>
        </p:spPr>
        <p:txBody>
          <a:bodyPr lIns="0" tIns="0" rIns="0" bIns="0" rtlCol="0" anchor="t">
            <a:spAutoFit/>
          </a:bodyPr>
          <a:lstStyle/>
          <a:p>
            <a:pPr marL="0" lvl="0" indent="0" algn="l">
              <a:lnSpc>
                <a:spcPts val="10574"/>
              </a:lnSpc>
              <a:spcBef>
                <a:spcPct val="0"/>
              </a:spcBef>
            </a:pPr>
            <a:r>
              <a:rPr lang="en-US" sz="7553" u="none" strike="noStrike" spc="-188">
                <a:solidFill>
                  <a:srgbClr val="FFFFFF"/>
                </a:solidFill>
                <a:latin typeface="Ovo"/>
              </a:rPr>
              <a:t>Pionierzy Unii Europejskiej </a:t>
            </a:r>
          </a:p>
        </p:txBody>
      </p:sp>
      <p:grpSp>
        <p:nvGrpSpPr>
          <p:cNvPr id="3" name="Group 3"/>
          <p:cNvGrpSpPr>
            <a:grpSpLocks noChangeAspect="1"/>
          </p:cNvGrpSpPr>
          <p:nvPr/>
        </p:nvGrpSpPr>
        <p:grpSpPr>
          <a:xfrm>
            <a:off x="10718502" y="-964302"/>
            <a:ext cx="7569498" cy="11251302"/>
            <a:chOff x="0" y="0"/>
            <a:chExt cx="3175000" cy="4719320"/>
          </a:xfrm>
        </p:grpSpPr>
        <p:sp>
          <p:nvSpPr>
            <p:cNvPr id="4" name="Freeform 4"/>
            <p:cNvSpPr/>
            <p:nvPr/>
          </p:nvSpPr>
          <p:spPr>
            <a:xfrm>
              <a:off x="20320" y="21590"/>
              <a:ext cx="3154680" cy="4697730"/>
            </a:xfrm>
            <a:custGeom>
              <a:avLst/>
              <a:gdLst/>
              <a:ahLst/>
              <a:cxnLst/>
              <a:rect l="l" t="t" r="r" b="b"/>
              <a:pathLst>
                <a:path w="3154680" h="4697730">
                  <a:moveTo>
                    <a:pt x="3154680" y="4697730"/>
                  </a:moveTo>
                  <a:lnTo>
                    <a:pt x="215900" y="4697730"/>
                  </a:lnTo>
                  <a:cubicBezTo>
                    <a:pt x="215900" y="4697730"/>
                    <a:pt x="215900" y="4654550"/>
                    <a:pt x="194310" y="4611370"/>
                  </a:cubicBezTo>
                  <a:cubicBezTo>
                    <a:pt x="172720" y="4568190"/>
                    <a:pt x="172720" y="4461510"/>
                    <a:pt x="172720" y="4418330"/>
                  </a:cubicBezTo>
                  <a:cubicBezTo>
                    <a:pt x="172720" y="4375150"/>
                    <a:pt x="86360" y="4246880"/>
                    <a:pt x="86360" y="4246880"/>
                  </a:cubicBezTo>
                  <a:cubicBezTo>
                    <a:pt x="0" y="4118610"/>
                    <a:pt x="21590" y="3967480"/>
                    <a:pt x="21590" y="3925570"/>
                  </a:cubicBezTo>
                  <a:cubicBezTo>
                    <a:pt x="21590" y="3882390"/>
                    <a:pt x="43180" y="3818890"/>
                    <a:pt x="86360" y="3754120"/>
                  </a:cubicBezTo>
                  <a:cubicBezTo>
                    <a:pt x="129540" y="3689350"/>
                    <a:pt x="129540" y="3517900"/>
                    <a:pt x="129540" y="3517900"/>
                  </a:cubicBezTo>
                  <a:lnTo>
                    <a:pt x="129540" y="3389630"/>
                  </a:lnTo>
                  <a:lnTo>
                    <a:pt x="129540" y="3261360"/>
                  </a:lnTo>
                  <a:lnTo>
                    <a:pt x="172720" y="3133090"/>
                  </a:lnTo>
                  <a:lnTo>
                    <a:pt x="151130" y="3004820"/>
                  </a:lnTo>
                  <a:cubicBezTo>
                    <a:pt x="151130" y="3004820"/>
                    <a:pt x="129540" y="2918460"/>
                    <a:pt x="151130" y="2876550"/>
                  </a:cubicBezTo>
                  <a:cubicBezTo>
                    <a:pt x="172720" y="2833370"/>
                    <a:pt x="151130" y="2854960"/>
                    <a:pt x="151130" y="2833370"/>
                  </a:cubicBezTo>
                  <a:cubicBezTo>
                    <a:pt x="151130" y="2811780"/>
                    <a:pt x="151130" y="2768600"/>
                    <a:pt x="151130" y="2768600"/>
                  </a:cubicBezTo>
                  <a:lnTo>
                    <a:pt x="151130" y="2531110"/>
                  </a:lnTo>
                  <a:lnTo>
                    <a:pt x="237490" y="2316480"/>
                  </a:lnTo>
                  <a:lnTo>
                    <a:pt x="259080" y="1995170"/>
                  </a:lnTo>
                  <a:lnTo>
                    <a:pt x="302260" y="1737360"/>
                  </a:lnTo>
                  <a:cubicBezTo>
                    <a:pt x="302260" y="1737360"/>
                    <a:pt x="302260" y="1416050"/>
                    <a:pt x="302260" y="1394460"/>
                  </a:cubicBezTo>
                  <a:cubicBezTo>
                    <a:pt x="302260" y="1372870"/>
                    <a:pt x="302260" y="1223010"/>
                    <a:pt x="280670" y="1179830"/>
                  </a:cubicBezTo>
                  <a:cubicBezTo>
                    <a:pt x="259080" y="1136650"/>
                    <a:pt x="387350" y="793750"/>
                    <a:pt x="387350" y="793750"/>
                  </a:cubicBezTo>
                  <a:lnTo>
                    <a:pt x="452120" y="557530"/>
                  </a:lnTo>
                  <a:cubicBezTo>
                    <a:pt x="452120" y="557530"/>
                    <a:pt x="452120" y="257810"/>
                    <a:pt x="473710" y="193040"/>
                  </a:cubicBezTo>
                  <a:cubicBezTo>
                    <a:pt x="495300" y="128270"/>
                    <a:pt x="560070" y="86360"/>
                    <a:pt x="560070" y="86360"/>
                  </a:cubicBezTo>
                  <a:cubicBezTo>
                    <a:pt x="560070" y="86360"/>
                    <a:pt x="624840" y="64770"/>
                    <a:pt x="624840" y="64770"/>
                  </a:cubicBezTo>
                  <a:cubicBezTo>
                    <a:pt x="668020" y="21590"/>
                    <a:pt x="731520" y="21590"/>
                    <a:pt x="731520" y="21590"/>
                  </a:cubicBezTo>
                  <a:cubicBezTo>
                    <a:pt x="731520" y="21590"/>
                    <a:pt x="881380" y="0"/>
                    <a:pt x="924560" y="21590"/>
                  </a:cubicBezTo>
                  <a:cubicBezTo>
                    <a:pt x="967740" y="43180"/>
                    <a:pt x="1139190" y="43180"/>
                    <a:pt x="1139190" y="43180"/>
                  </a:cubicBezTo>
                  <a:cubicBezTo>
                    <a:pt x="1203960" y="0"/>
                    <a:pt x="1332230" y="64770"/>
                    <a:pt x="1332230" y="64770"/>
                  </a:cubicBezTo>
                  <a:lnTo>
                    <a:pt x="1525270" y="86360"/>
                  </a:lnTo>
                  <a:cubicBezTo>
                    <a:pt x="1611630" y="43180"/>
                    <a:pt x="1718310" y="64770"/>
                    <a:pt x="1718310" y="64770"/>
                  </a:cubicBezTo>
                  <a:cubicBezTo>
                    <a:pt x="1718310" y="64770"/>
                    <a:pt x="1824990" y="64770"/>
                    <a:pt x="1868170" y="86360"/>
                  </a:cubicBezTo>
                  <a:cubicBezTo>
                    <a:pt x="1911350" y="107950"/>
                    <a:pt x="1996440" y="86360"/>
                    <a:pt x="1996440" y="86360"/>
                  </a:cubicBezTo>
                  <a:lnTo>
                    <a:pt x="2039620" y="107950"/>
                  </a:lnTo>
                  <a:cubicBezTo>
                    <a:pt x="2082800" y="86360"/>
                    <a:pt x="2125980" y="107950"/>
                    <a:pt x="2125980" y="107950"/>
                  </a:cubicBezTo>
                  <a:cubicBezTo>
                    <a:pt x="2169160" y="151130"/>
                    <a:pt x="2319020" y="151130"/>
                    <a:pt x="2319020" y="151130"/>
                  </a:cubicBezTo>
                  <a:lnTo>
                    <a:pt x="2447290" y="172720"/>
                  </a:lnTo>
                  <a:cubicBezTo>
                    <a:pt x="2490470" y="194310"/>
                    <a:pt x="2597150" y="172720"/>
                    <a:pt x="2597150" y="172720"/>
                  </a:cubicBezTo>
                  <a:cubicBezTo>
                    <a:pt x="2597150" y="172720"/>
                    <a:pt x="2768600" y="129540"/>
                    <a:pt x="2854960" y="129540"/>
                  </a:cubicBezTo>
                  <a:cubicBezTo>
                    <a:pt x="2941320" y="129540"/>
                    <a:pt x="3154680" y="172720"/>
                    <a:pt x="3154680" y="172720"/>
                  </a:cubicBezTo>
                  <a:lnTo>
                    <a:pt x="3154680" y="4697730"/>
                  </a:lnTo>
                  <a:close/>
                </a:path>
              </a:pathLst>
            </a:custGeom>
            <a:blipFill>
              <a:blip r:embed="rId2">
                <a:alphaModFix amt="68000"/>
              </a:blip>
              <a:stretch>
                <a:fillRect l="-62883" r="-62883"/>
              </a:stretch>
            </a:blipFill>
          </p:spPr>
        </p:sp>
        <p:sp>
          <p:nvSpPr>
            <p:cNvPr id="5" name="Freeform 5"/>
            <p:cNvSpPr/>
            <p:nvPr/>
          </p:nvSpPr>
          <p:spPr>
            <a:xfrm>
              <a:off x="0" y="0"/>
              <a:ext cx="3175000" cy="4719320"/>
            </a:xfrm>
            <a:custGeom>
              <a:avLst/>
              <a:gdLst/>
              <a:ahLst/>
              <a:cxnLst/>
              <a:rect l="l" t="t" r="r" b="b"/>
              <a:pathLst>
                <a:path w="3175000" h="4719320">
                  <a:moveTo>
                    <a:pt x="3175000" y="4719320"/>
                  </a:moveTo>
                  <a:lnTo>
                    <a:pt x="0" y="4719320"/>
                  </a:lnTo>
                  <a:lnTo>
                    <a:pt x="0" y="0"/>
                  </a:lnTo>
                  <a:lnTo>
                    <a:pt x="3175000" y="0"/>
                  </a:lnTo>
                  <a:lnTo>
                    <a:pt x="3175000" y="4719320"/>
                  </a:lnTo>
                  <a:close/>
                </a:path>
              </a:pathLst>
            </a:custGeom>
            <a:blipFill>
              <a:blip r:embed="rId3">
                <a:alphaModFix amt="68000"/>
              </a:blip>
              <a:stretch>
                <a:fillRect l="-4322" t="-3535" r="-518"/>
              </a:stretch>
            </a:blipFill>
          </p:spPr>
        </p:sp>
      </p:grpSp>
      <p:sp>
        <p:nvSpPr>
          <p:cNvPr id="6" name="TextBox 6"/>
          <p:cNvSpPr txBox="1"/>
          <p:nvPr/>
        </p:nvSpPr>
        <p:spPr>
          <a:xfrm>
            <a:off x="6716465" y="-66675"/>
            <a:ext cx="9160326" cy="9979323"/>
          </a:xfrm>
          <a:prstGeom prst="rect">
            <a:avLst/>
          </a:prstGeom>
        </p:spPr>
        <p:txBody>
          <a:bodyPr lIns="0" tIns="0" rIns="0" bIns="0" rtlCol="0" anchor="t">
            <a:spAutoFit/>
          </a:bodyPr>
          <a:lstStyle/>
          <a:p>
            <a:pPr marL="679193" lvl="1" indent="-339596" algn="l">
              <a:lnSpc>
                <a:spcPts val="4404"/>
              </a:lnSpc>
              <a:spcBef>
                <a:spcPct val="0"/>
              </a:spcBef>
              <a:buFont typeface="Arial"/>
              <a:buChar char="•"/>
            </a:pPr>
            <a:r>
              <a:rPr lang="en-US" sz="3145" u="none" strike="noStrike" spc="62">
                <a:solidFill>
                  <a:srgbClr val="FFFFFF"/>
                </a:solidFill>
                <a:latin typeface="Now"/>
              </a:rPr>
              <a:t>Jean Monnet (1888-1979)</a:t>
            </a:r>
          </a:p>
          <a:p>
            <a:pPr marL="679193" lvl="1" indent="-339596" algn="l">
              <a:lnSpc>
                <a:spcPts val="4404"/>
              </a:lnSpc>
              <a:spcBef>
                <a:spcPct val="0"/>
              </a:spcBef>
              <a:buFont typeface="Arial"/>
              <a:buChar char="•"/>
            </a:pPr>
            <a:r>
              <a:rPr lang="en-US" sz="3145" u="none" strike="noStrike" spc="62">
                <a:solidFill>
                  <a:srgbClr val="FFFFFF"/>
                </a:solidFill>
                <a:latin typeface="Now"/>
              </a:rPr>
              <a:t>Konrad Adenauer (1876-1967)</a:t>
            </a:r>
          </a:p>
          <a:p>
            <a:pPr marL="679193" lvl="1" indent="-339596" algn="l">
              <a:lnSpc>
                <a:spcPts val="4404"/>
              </a:lnSpc>
              <a:spcBef>
                <a:spcPct val="0"/>
              </a:spcBef>
              <a:buFont typeface="Arial"/>
              <a:buChar char="•"/>
            </a:pPr>
            <a:r>
              <a:rPr lang="en-US" sz="3145" u="none" strike="noStrike" spc="62">
                <a:solidFill>
                  <a:srgbClr val="FFFFFF"/>
                </a:solidFill>
                <a:latin typeface="Now"/>
              </a:rPr>
              <a:t>Louise Weiss (1893-1983)</a:t>
            </a:r>
          </a:p>
          <a:p>
            <a:pPr marL="679193" lvl="1" indent="-339596" algn="l">
              <a:lnSpc>
                <a:spcPts val="4404"/>
              </a:lnSpc>
              <a:spcBef>
                <a:spcPct val="0"/>
              </a:spcBef>
              <a:buFont typeface="Arial"/>
              <a:buChar char="•"/>
            </a:pPr>
            <a:r>
              <a:rPr lang="en-US" sz="3145" u="none" strike="noStrike" spc="62">
                <a:solidFill>
                  <a:srgbClr val="FFFFFF"/>
                </a:solidFill>
                <a:latin typeface="Now"/>
              </a:rPr>
              <a:t>Alcide De Gasperii ( 1881-1954)</a:t>
            </a:r>
          </a:p>
          <a:p>
            <a:pPr marL="679193" lvl="1" indent="-339596" algn="l">
              <a:lnSpc>
                <a:spcPts val="4404"/>
              </a:lnSpc>
              <a:spcBef>
                <a:spcPct val="0"/>
              </a:spcBef>
              <a:buFont typeface="Arial"/>
              <a:buChar char="•"/>
            </a:pPr>
            <a:r>
              <a:rPr lang="en-US" sz="3145" u="none" strike="noStrike" spc="62">
                <a:solidFill>
                  <a:srgbClr val="FFFFFF"/>
                </a:solidFill>
                <a:latin typeface="Now"/>
              </a:rPr>
              <a:t>Robert Schuman (1886-1963)</a:t>
            </a:r>
          </a:p>
          <a:p>
            <a:pPr marL="679193" lvl="1" indent="-339596" algn="l">
              <a:lnSpc>
                <a:spcPts val="4404"/>
              </a:lnSpc>
              <a:spcBef>
                <a:spcPct val="0"/>
              </a:spcBef>
              <a:buFont typeface="Arial"/>
              <a:buChar char="•"/>
            </a:pPr>
            <a:r>
              <a:rPr lang="en-US" sz="3145" u="none" strike="noStrike" spc="62">
                <a:solidFill>
                  <a:srgbClr val="FFFFFF"/>
                </a:solidFill>
                <a:latin typeface="Now"/>
              </a:rPr>
              <a:t>Simone Veil (1927-2017)</a:t>
            </a:r>
          </a:p>
          <a:p>
            <a:pPr marL="679193" lvl="1" indent="-339596" algn="l">
              <a:lnSpc>
                <a:spcPts val="4404"/>
              </a:lnSpc>
              <a:spcBef>
                <a:spcPct val="0"/>
              </a:spcBef>
              <a:buFont typeface="Arial"/>
              <a:buChar char="•"/>
            </a:pPr>
            <a:r>
              <a:rPr lang="en-US" sz="3145" u="none" strike="noStrike" spc="62">
                <a:solidFill>
                  <a:srgbClr val="FFFFFF"/>
                </a:solidFill>
                <a:latin typeface="Now"/>
              </a:rPr>
              <a:t>Joseph Bech (1887-1975)</a:t>
            </a:r>
          </a:p>
          <a:p>
            <a:pPr marL="679193" lvl="1" indent="-339596" algn="l">
              <a:lnSpc>
                <a:spcPts val="4404"/>
              </a:lnSpc>
              <a:spcBef>
                <a:spcPct val="0"/>
              </a:spcBef>
              <a:buFont typeface="Arial"/>
              <a:buChar char="•"/>
            </a:pPr>
            <a:r>
              <a:rPr lang="en-US" sz="3145" u="none" strike="noStrike" spc="62">
                <a:solidFill>
                  <a:srgbClr val="FFFFFF"/>
                </a:solidFill>
                <a:latin typeface="Now"/>
              </a:rPr>
              <a:t>Marga Klompé (1912-1986)</a:t>
            </a:r>
          </a:p>
          <a:p>
            <a:pPr marL="679193" lvl="1" indent="-339596" algn="l">
              <a:lnSpc>
                <a:spcPts val="4404"/>
              </a:lnSpc>
              <a:spcBef>
                <a:spcPct val="0"/>
              </a:spcBef>
              <a:buFont typeface="Arial"/>
              <a:buChar char="•"/>
            </a:pPr>
            <a:r>
              <a:rPr lang="en-US" sz="3145" u="none" strike="noStrike" spc="62">
                <a:solidFill>
                  <a:srgbClr val="FFFFFF"/>
                </a:solidFill>
                <a:latin typeface="Now"/>
              </a:rPr>
              <a:t>Winston Churchill (1974-1965)</a:t>
            </a:r>
          </a:p>
          <a:p>
            <a:pPr marL="679193" lvl="1" indent="-339596" algn="l">
              <a:lnSpc>
                <a:spcPts val="4404"/>
              </a:lnSpc>
              <a:spcBef>
                <a:spcPct val="0"/>
              </a:spcBef>
              <a:buFont typeface="Arial"/>
              <a:buChar char="•"/>
            </a:pPr>
            <a:r>
              <a:rPr lang="en-US" sz="3145" u="none" strike="noStrike" spc="62">
                <a:solidFill>
                  <a:srgbClr val="FFFFFF"/>
                </a:solidFill>
                <a:latin typeface="Now"/>
              </a:rPr>
              <a:t>Helmu Kohl (1930-2017)</a:t>
            </a:r>
          </a:p>
          <a:p>
            <a:pPr marL="679193" lvl="1" indent="-339596" algn="l">
              <a:lnSpc>
                <a:spcPts val="4404"/>
              </a:lnSpc>
              <a:spcBef>
                <a:spcPct val="0"/>
              </a:spcBef>
              <a:buFont typeface="Arial"/>
              <a:buChar char="•"/>
            </a:pPr>
            <a:r>
              <a:rPr lang="en-US" sz="3145" u="none" strike="noStrike" spc="62">
                <a:solidFill>
                  <a:srgbClr val="FFFFFF"/>
                </a:solidFill>
                <a:latin typeface="Now"/>
              </a:rPr>
              <a:t>François Mitterrand (1916-1996)</a:t>
            </a:r>
          </a:p>
          <a:p>
            <a:pPr marL="679193" lvl="1" indent="-339596" algn="l">
              <a:lnSpc>
                <a:spcPts val="4404"/>
              </a:lnSpc>
              <a:spcBef>
                <a:spcPct val="0"/>
              </a:spcBef>
              <a:buFont typeface="Arial"/>
              <a:buChar char="•"/>
            </a:pPr>
            <a:r>
              <a:rPr lang="en-US" sz="3145" u="none" strike="noStrike" spc="62">
                <a:solidFill>
                  <a:srgbClr val="FFFFFF"/>
                </a:solidFill>
                <a:latin typeface="Now"/>
              </a:rPr>
              <a:t>Johan Willem Beyen (1897-1976)</a:t>
            </a:r>
          </a:p>
          <a:p>
            <a:pPr marL="679193" lvl="1" indent="-339596" algn="l">
              <a:lnSpc>
                <a:spcPts val="4404"/>
              </a:lnSpc>
              <a:spcBef>
                <a:spcPct val="0"/>
              </a:spcBef>
              <a:buFont typeface="Arial"/>
              <a:buChar char="•"/>
            </a:pPr>
            <a:r>
              <a:rPr lang="en-US" sz="3145" u="none" strike="noStrike" spc="62">
                <a:solidFill>
                  <a:srgbClr val="FFFFFF"/>
                </a:solidFill>
                <a:latin typeface="Now"/>
              </a:rPr>
              <a:t>Ursula Hirschmann (1913- 1991)</a:t>
            </a:r>
          </a:p>
          <a:p>
            <a:pPr marL="679193" lvl="1" indent="-339596" algn="l">
              <a:lnSpc>
                <a:spcPts val="4404"/>
              </a:lnSpc>
              <a:spcBef>
                <a:spcPct val="0"/>
              </a:spcBef>
              <a:buFont typeface="Arial"/>
              <a:buChar char="•"/>
            </a:pPr>
            <a:r>
              <a:rPr lang="en-US" sz="3145" u="none" strike="noStrike" spc="62">
                <a:solidFill>
                  <a:srgbClr val="FFFFFF"/>
                </a:solidFill>
                <a:latin typeface="Now"/>
              </a:rPr>
              <a:t>Paul-Henri Spaak (1899-1972)</a:t>
            </a:r>
          </a:p>
          <a:p>
            <a:pPr marL="679193" lvl="1" indent="-339596" algn="l">
              <a:lnSpc>
                <a:spcPts val="4404"/>
              </a:lnSpc>
              <a:spcBef>
                <a:spcPct val="0"/>
              </a:spcBef>
              <a:buFont typeface="Arial"/>
              <a:buChar char="•"/>
            </a:pPr>
            <a:r>
              <a:rPr lang="en-US" sz="3145" u="none" strike="noStrike" spc="62">
                <a:solidFill>
                  <a:srgbClr val="FFFFFF"/>
                </a:solidFill>
                <a:latin typeface="Now"/>
              </a:rPr>
              <a:t>Melina Marcouri (1920-1994)</a:t>
            </a:r>
          </a:p>
          <a:p>
            <a:pPr marL="679193" lvl="1" indent="-339596" algn="l">
              <a:lnSpc>
                <a:spcPts val="4404"/>
              </a:lnSpc>
              <a:spcBef>
                <a:spcPct val="0"/>
              </a:spcBef>
              <a:buFont typeface="Arial"/>
              <a:buChar char="•"/>
            </a:pPr>
            <a:r>
              <a:rPr lang="en-US" sz="3145" u="none" strike="noStrike" spc="62">
                <a:solidFill>
                  <a:srgbClr val="FFFFFF"/>
                </a:solidFill>
                <a:latin typeface="Now"/>
              </a:rPr>
              <a:t>Altiero Spinelli (1907-1986)</a:t>
            </a:r>
          </a:p>
          <a:p>
            <a:pPr marL="679193" lvl="1" indent="-339596" algn="l">
              <a:lnSpc>
                <a:spcPts val="4404"/>
              </a:lnSpc>
              <a:spcBef>
                <a:spcPct val="0"/>
              </a:spcBef>
              <a:buFont typeface="Arial"/>
              <a:buChar char="•"/>
            </a:pPr>
            <a:r>
              <a:rPr lang="en-US" sz="3145" u="none" strike="noStrike" spc="62">
                <a:solidFill>
                  <a:srgbClr val="FFFFFF"/>
                </a:solidFill>
                <a:latin typeface="Now"/>
              </a:rPr>
              <a:t>Nicole Fontaine (1942-2018)</a:t>
            </a:r>
          </a:p>
          <a:p>
            <a:pPr marL="679193" lvl="1" indent="-339596" algn="l">
              <a:lnSpc>
                <a:spcPts val="4404"/>
              </a:lnSpc>
              <a:spcBef>
                <a:spcPct val="0"/>
              </a:spcBef>
              <a:buFont typeface="Arial"/>
              <a:buChar char="•"/>
            </a:pPr>
            <a:r>
              <a:rPr lang="en-US" sz="3145" u="none" strike="noStrike" spc="62">
                <a:solidFill>
                  <a:srgbClr val="FFFFFF"/>
                </a:solidFill>
                <a:latin typeface="Now"/>
              </a:rPr>
              <a:t>Anna Linda (1957-2003)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837" b="-8837"/>
            </a:stretch>
          </a:blipFill>
        </p:spPr>
      </p:sp>
      <p:sp>
        <p:nvSpPr>
          <p:cNvPr id="3" name="TextBox 3"/>
          <p:cNvSpPr txBox="1"/>
          <p:nvPr/>
        </p:nvSpPr>
        <p:spPr>
          <a:xfrm>
            <a:off x="1665635" y="1843296"/>
            <a:ext cx="14300619" cy="7415004"/>
          </a:xfrm>
          <a:prstGeom prst="rect">
            <a:avLst/>
          </a:prstGeom>
        </p:spPr>
        <p:txBody>
          <a:bodyPr lIns="0" tIns="0" rIns="0" bIns="0" rtlCol="0" anchor="t">
            <a:spAutoFit/>
          </a:bodyPr>
          <a:lstStyle/>
          <a:p>
            <a:pPr algn="ctr">
              <a:lnSpc>
                <a:spcPts val="3949"/>
              </a:lnSpc>
            </a:pPr>
            <a:r>
              <a:rPr lang="en-US" sz="2820" spc="56">
                <a:solidFill>
                  <a:srgbClr val="000000"/>
                </a:solidFill>
                <a:latin typeface="Now"/>
              </a:rPr>
              <a:t>Wartości te to: </a:t>
            </a:r>
            <a:r>
              <a:rPr lang="en-US" sz="2820" spc="56">
                <a:solidFill>
                  <a:srgbClr val="000000"/>
                </a:solidFill>
                <a:latin typeface="Now Bold"/>
              </a:rPr>
              <a:t>godność człowieka, wolność, demokracja, równość, rządy prawa oraz poszanowanie praw człowieka</a:t>
            </a:r>
            <a:r>
              <a:rPr lang="en-US" sz="2820" spc="56">
                <a:solidFill>
                  <a:srgbClr val="000000"/>
                </a:solidFill>
                <a:latin typeface="Now"/>
              </a:rPr>
              <a:t>.</a:t>
            </a:r>
          </a:p>
          <a:p>
            <a:pPr algn="ctr">
              <a:lnSpc>
                <a:spcPts val="3949"/>
              </a:lnSpc>
            </a:pPr>
            <a:r>
              <a:rPr lang="en-US" sz="2820" spc="56">
                <a:solidFill>
                  <a:srgbClr val="000000"/>
                </a:solidFill>
                <a:latin typeface="Now"/>
              </a:rPr>
              <a:t>Wartości te są zapisane w </a:t>
            </a:r>
            <a:r>
              <a:rPr lang="en-US" sz="2820" spc="56">
                <a:solidFill>
                  <a:srgbClr val="000000"/>
                </a:solidFill>
                <a:latin typeface="Now Bold"/>
              </a:rPr>
              <a:t>Traktatach UE i w Karcie praw podstawowych Unii Europejskiej</a:t>
            </a:r>
            <a:r>
              <a:rPr lang="en-US" sz="2820" spc="56">
                <a:solidFill>
                  <a:srgbClr val="000000"/>
                </a:solidFill>
                <a:latin typeface="Now"/>
              </a:rPr>
              <a:t>, w której zawarto wszystkie prawa osobiste, obywatelskie, polityczne, gospodarcze i socjalne przysługujące wszystkim mieszkańcom UE.</a:t>
            </a:r>
          </a:p>
          <a:p>
            <a:pPr algn="ctr">
              <a:lnSpc>
                <a:spcPts val="3949"/>
              </a:lnSpc>
            </a:pPr>
            <a:endParaRPr lang="en-US" sz="2820" spc="56">
              <a:solidFill>
                <a:srgbClr val="000000"/>
              </a:solidFill>
              <a:latin typeface="Now"/>
            </a:endParaRPr>
          </a:p>
          <a:p>
            <a:pPr algn="ctr">
              <a:lnSpc>
                <a:spcPts val="3949"/>
              </a:lnSpc>
            </a:pPr>
            <a:r>
              <a:rPr lang="en-US" sz="2820" spc="56">
                <a:solidFill>
                  <a:srgbClr val="000000"/>
                </a:solidFill>
                <a:latin typeface="Now"/>
              </a:rPr>
              <a:t>Obywatelom przyslugują  ważne dodatkowe prawa, takie jak </a:t>
            </a:r>
            <a:r>
              <a:rPr lang="en-US" sz="2820" spc="56">
                <a:solidFill>
                  <a:srgbClr val="000000"/>
                </a:solidFill>
                <a:latin typeface="Now Bold"/>
              </a:rPr>
              <a:t>swoboda przemieszczania się, mieszkania, pracy i nauki w dowolnym państwie UE oraz prawo do głosowania i kandydowaniaw wyborach lokalnych i wyborach do Parlamentu Europejskiego</a:t>
            </a:r>
            <a:r>
              <a:rPr lang="en-US" sz="2820" spc="56">
                <a:solidFill>
                  <a:srgbClr val="000000"/>
                </a:solidFill>
                <a:latin typeface="Now"/>
              </a:rPr>
              <a:t>, nawet jeśli mieszka w innym państwie członkowskim UE. Może również </a:t>
            </a:r>
            <a:r>
              <a:rPr lang="en-US" sz="2820" spc="56">
                <a:solidFill>
                  <a:srgbClr val="000000"/>
                </a:solidFill>
                <a:latin typeface="Now Bold"/>
              </a:rPr>
              <a:t>złożyć petycję do Parlamentu Europejskiego, wnieść skargę do Europejskiego Rzecznika Praw Obywatelskich</a:t>
            </a:r>
            <a:r>
              <a:rPr lang="en-US" sz="2820" spc="56">
                <a:solidFill>
                  <a:srgbClr val="000000"/>
                </a:solidFill>
                <a:latin typeface="Now"/>
              </a:rPr>
              <a:t> i </a:t>
            </a:r>
            <a:r>
              <a:rPr lang="en-US" sz="2820" spc="56">
                <a:solidFill>
                  <a:srgbClr val="000000"/>
                </a:solidFill>
                <a:latin typeface="Now Bold"/>
              </a:rPr>
              <a:t>skontaktować się na piśmie z dowolną instytucją Unii Europejskiej </a:t>
            </a:r>
          </a:p>
          <a:p>
            <a:pPr algn="ctr">
              <a:lnSpc>
                <a:spcPts val="3949"/>
              </a:lnSpc>
            </a:pPr>
            <a:endParaRPr lang="en-US" sz="2820" spc="56">
              <a:solidFill>
                <a:srgbClr val="000000"/>
              </a:solidFill>
              <a:latin typeface="Now Bold"/>
            </a:endParaRPr>
          </a:p>
        </p:txBody>
      </p:sp>
      <p:sp>
        <p:nvSpPr>
          <p:cNvPr id="4" name="TextBox 4"/>
          <p:cNvSpPr txBox="1"/>
          <p:nvPr/>
        </p:nvSpPr>
        <p:spPr>
          <a:xfrm>
            <a:off x="3490503" y="-161925"/>
            <a:ext cx="8772119" cy="1361172"/>
          </a:xfrm>
          <a:prstGeom prst="rect">
            <a:avLst/>
          </a:prstGeom>
        </p:spPr>
        <p:txBody>
          <a:bodyPr lIns="0" tIns="0" rIns="0" bIns="0" rtlCol="0" anchor="t">
            <a:spAutoFit/>
          </a:bodyPr>
          <a:lstStyle/>
          <a:p>
            <a:pPr algn="r">
              <a:lnSpc>
                <a:spcPts val="11074"/>
              </a:lnSpc>
            </a:pPr>
            <a:r>
              <a:rPr lang="en-US" sz="7910" spc="-197">
                <a:solidFill>
                  <a:srgbClr val="000000"/>
                </a:solidFill>
                <a:latin typeface="Ovo"/>
              </a:rPr>
              <a:t>Wartości Unii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3356</Words>
  <Application>Microsoft Office PowerPoint</Application>
  <PresentationFormat>Niestandardowy</PresentationFormat>
  <Paragraphs>821</Paragraphs>
  <Slides>17</Slides>
  <Notes>0</Notes>
  <HiddenSlides>0</HiddenSlides>
  <MMClips>0</MMClips>
  <ScaleCrop>false</ScaleCrop>
  <HeadingPairs>
    <vt:vector size="6" baseType="variant">
      <vt:variant>
        <vt:lpstr>Używane czcionki</vt:lpstr>
      </vt:variant>
      <vt:variant>
        <vt:i4>15</vt:i4>
      </vt:variant>
      <vt:variant>
        <vt:lpstr>Motyw</vt:lpstr>
      </vt:variant>
      <vt:variant>
        <vt:i4>1</vt:i4>
      </vt:variant>
      <vt:variant>
        <vt:lpstr>Tytuły slajdów</vt:lpstr>
      </vt:variant>
      <vt:variant>
        <vt:i4>17</vt:i4>
      </vt:variant>
    </vt:vector>
  </HeadingPairs>
  <TitlesOfParts>
    <vt:vector size="33" baseType="lpstr">
      <vt:lpstr>Now Bold</vt:lpstr>
      <vt:lpstr>IBM Plex Sans Italics</vt:lpstr>
      <vt:lpstr>IBM Plex Sans Condensed</vt:lpstr>
      <vt:lpstr>Open Sans</vt:lpstr>
      <vt:lpstr>Lora Bold</vt:lpstr>
      <vt:lpstr>Arimo</vt:lpstr>
      <vt:lpstr>Ovo</vt:lpstr>
      <vt:lpstr>Montserrat</vt:lpstr>
      <vt:lpstr>IBM Plex Sans Bold</vt:lpstr>
      <vt:lpstr>IBM Plex Sans</vt:lpstr>
      <vt:lpstr>Arial</vt:lpstr>
      <vt:lpstr>Now</vt:lpstr>
      <vt:lpstr>Arimo Bold</vt:lpstr>
      <vt:lpstr>Lora</vt:lpstr>
      <vt:lpstr>Calibri</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 lat Polski w Unii Europejskiej</dc:title>
  <cp:lastModifiedBy>Agnieszka Kaczor</cp:lastModifiedBy>
  <cp:revision>3</cp:revision>
  <dcterms:created xsi:type="dcterms:W3CDTF">2006-08-16T00:00:00Z</dcterms:created>
  <dcterms:modified xsi:type="dcterms:W3CDTF">2024-05-12T18:43:06Z</dcterms:modified>
  <dc:identifier>DAGCsMTnJX8</dc:identifier>
</cp:coreProperties>
</file>